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handoutMasterIdLst>
    <p:handoutMasterId r:id="rId20"/>
  </p:handoutMasterIdLst>
  <p:sldIdLst>
    <p:sldId id="256" r:id="rId2"/>
    <p:sldId id="298" r:id="rId3"/>
    <p:sldId id="257" r:id="rId4"/>
    <p:sldId id="274" r:id="rId5"/>
    <p:sldId id="301" r:id="rId6"/>
    <p:sldId id="302" r:id="rId7"/>
    <p:sldId id="304" r:id="rId8"/>
    <p:sldId id="299" r:id="rId9"/>
    <p:sldId id="300" r:id="rId10"/>
    <p:sldId id="297" r:id="rId11"/>
    <p:sldId id="303" r:id="rId12"/>
    <p:sldId id="296" r:id="rId13"/>
    <p:sldId id="305" r:id="rId14"/>
    <p:sldId id="307" r:id="rId15"/>
    <p:sldId id="306" r:id="rId16"/>
    <p:sldId id="308" r:id="rId17"/>
    <p:sldId id="289" r:id="rId18"/>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4412"/>
    <a:srgbClr val="D343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86" autoAdjust="0"/>
  </p:normalViewPr>
  <p:slideViewPr>
    <p:cSldViewPr>
      <p:cViewPr varScale="1">
        <p:scale>
          <a:sx n="102" d="100"/>
          <a:sy n="102" d="100"/>
        </p:scale>
        <p:origin x="127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9271BC-0350-427E-8E86-95C4A4A54F08}" type="datetimeFigureOut">
              <a:rPr lang="en-US" smtClean="0"/>
              <a:t>9/18/2019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BA9442-379C-4BF9-BE9E-3FA8EDCDFD06}" type="slidenum">
              <a:rPr lang="en-US" smtClean="0"/>
              <a:t>‹#›</a:t>
            </a:fld>
            <a:endParaRPr lang="en-US"/>
          </a:p>
        </p:txBody>
      </p:sp>
    </p:spTree>
    <p:extLst>
      <p:ext uri="{BB962C8B-B14F-4D97-AF65-F5344CB8AC3E}">
        <p14:creationId xmlns:p14="http://schemas.microsoft.com/office/powerpoint/2010/main" val="2332158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F13D54-FCE3-4691-942B-27A3C9530A6A}" type="datetimeFigureOut">
              <a:rPr lang="en-US" smtClean="0"/>
              <a:t>9/18/2019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E88A14-6A8F-49CB-9A03-AB2331269E32}" type="slidenum">
              <a:rPr lang="en-US" smtClean="0"/>
              <a:t>‹#›</a:t>
            </a:fld>
            <a:endParaRPr lang="en-US"/>
          </a:p>
        </p:txBody>
      </p:sp>
    </p:spTree>
    <p:extLst>
      <p:ext uri="{BB962C8B-B14F-4D97-AF65-F5344CB8AC3E}">
        <p14:creationId xmlns:p14="http://schemas.microsoft.com/office/powerpoint/2010/main" val="2407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88A14-6A8F-49CB-9A03-AB2331269E32}" type="slidenum">
              <a:rPr lang="en-US" smtClean="0"/>
              <a:t>4</a:t>
            </a:fld>
            <a:endParaRPr lang="en-US"/>
          </a:p>
        </p:txBody>
      </p:sp>
    </p:spTree>
    <p:extLst>
      <p:ext uri="{BB962C8B-B14F-4D97-AF65-F5344CB8AC3E}">
        <p14:creationId xmlns:p14="http://schemas.microsoft.com/office/powerpoint/2010/main" val="327429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88A14-6A8F-49CB-9A03-AB2331269E32}" type="slidenum">
              <a:rPr lang="en-US" smtClean="0"/>
              <a:t>10</a:t>
            </a:fld>
            <a:endParaRPr lang="en-US"/>
          </a:p>
        </p:txBody>
      </p:sp>
    </p:spTree>
    <p:extLst>
      <p:ext uri="{BB962C8B-B14F-4D97-AF65-F5344CB8AC3E}">
        <p14:creationId xmlns:p14="http://schemas.microsoft.com/office/powerpoint/2010/main" val="2172978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88A14-6A8F-49CB-9A03-AB2331269E32}" type="slidenum">
              <a:rPr lang="en-US" smtClean="0"/>
              <a:t>12</a:t>
            </a:fld>
            <a:endParaRPr lang="en-US"/>
          </a:p>
        </p:txBody>
      </p:sp>
    </p:spTree>
    <p:extLst>
      <p:ext uri="{BB962C8B-B14F-4D97-AF65-F5344CB8AC3E}">
        <p14:creationId xmlns:p14="http://schemas.microsoft.com/office/powerpoint/2010/main" val="58220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F8AA9D7-35F8-486D-A033-2D390FD6CBC2}"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7A710-0998-49E2-BDDA-C3F9D5A7990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8AA9D7-35F8-486D-A033-2D390FD6CBC2}"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7A710-0998-49E2-BDDA-C3F9D5A799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8AA9D7-35F8-486D-A033-2D390FD6CBC2}" type="datetimeFigureOut">
              <a:rPr lang="en-US" smtClean="0"/>
              <a:t>9/18/2019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F87A710-0998-49E2-BDDA-C3F9D5A799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8AA9D7-35F8-486D-A033-2D390FD6CBC2}"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7A710-0998-49E2-BDDA-C3F9D5A799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8AA9D7-35F8-486D-A033-2D390FD6CBC2}"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7A710-0998-49E2-BDDA-C3F9D5A799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8AA9D7-35F8-486D-A033-2D390FD6CBC2}"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7A710-0998-49E2-BDDA-C3F9D5A799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8AA9D7-35F8-486D-A033-2D390FD6CBC2}"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7A710-0998-49E2-BDDA-C3F9D5A799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8AA9D7-35F8-486D-A033-2D390FD6CBC2}"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7A710-0998-49E2-BDDA-C3F9D5A799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AA9D7-35F8-486D-A033-2D390FD6CBC2}"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7A710-0998-49E2-BDDA-C3F9D5A799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8AA9D7-35F8-486D-A033-2D390FD6CBC2}"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7A710-0998-49E2-BDDA-C3F9D5A7990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F8AA9D7-35F8-486D-A033-2D390FD6CBC2}" type="datetimeFigureOut">
              <a:rPr lang="en-US" smtClean="0"/>
              <a:t>9/18/2019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F87A710-0998-49E2-BDDA-C3F9D5A799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b="0" i="0" u="none"/>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F8AA9D7-35F8-486D-A033-2D390FD6CBC2}" type="datetimeFigureOut">
              <a:rPr lang="en-US" smtClean="0"/>
              <a:t>9/18/2019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87A710-0998-49E2-BDDA-C3F9D5A799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500" b="1" i="0" u="none"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2667000"/>
          </a:xfrm>
        </p:spPr>
        <p:txBody>
          <a:bodyPr>
            <a:noAutofit/>
          </a:bodyPr>
          <a:lstStyle/>
          <a:p>
            <a:r>
              <a:rPr lang="en-US" sz="6000" dirty="0" smtClean="0"/>
              <a:t>How to Improve Preceptor Evaluations and Feedback </a:t>
            </a:r>
            <a:br>
              <a:rPr lang="en-US" sz="6000" dirty="0" smtClean="0"/>
            </a:br>
            <a:endParaRPr lang="en-US" sz="6000" dirty="0"/>
          </a:p>
        </p:txBody>
      </p:sp>
      <p:sp>
        <p:nvSpPr>
          <p:cNvPr id="4" name="Subtitle 2"/>
          <p:cNvSpPr txBox="1">
            <a:spLocks/>
          </p:cNvSpPr>
          <p:nvPr/>
        </p:nvSpPr>
        <p:spPr>
          <a:xfrm>
            <a:off x="685800" y="5715000"/>
            <a:ext cx="8077200" cy="762000"/>
          </a:xfrm>
          <a:prstGeom prst="rect">
            <a:avLst/>
          </a:prstGeom>
        </p:spPr>
        <p:txBody>
          <a:bodyPr vert="horz" lIns="118872" tIns="0" rIns="45720" bIns="0" rtlCol="0" anchor="b">
            <a:no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800" b="0" i="0" u="none" strike="noStrike" kern="1200" cap="none" spc="0" normalizeH="0" baseline="0" noProof="0" dirty="0" smtClean="0">
                <a:ln>
                  <a:noFill/>
                </a:ln>
                <a:solidFill>
                  <a:srgbClr val="FFFFFF"/>
                </a:solidFill>
                <a:effectLst/>
                <a:uLnTx/>
                <a:uFillTx/>
              </a:rPr>
              <a:t>Nathan Hanson,</a:t>
            </a:r>
            <a:r>
              <a:rPr kumimoji="0" lang="en-US" sz="2800" b="0" i="0" u="none" strike="noStrike" kern="1200" cap="none" spc="0" normalizeH="0" noProof="0" dirty="0" smtClean="0">
                <a:ln>
                  <a:noFill/>
                </a:ln>
                <a:solidFill>
                  <a:srgbClr val="FFFFFF"/>
                </a:solidFill>
                <a:effectLst/>
                <a:uLnTx/>
                <a:uFillTx/>
              </a:rPr>
              <a:t> PharmD, MS, BCPS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en-US" sz="2800" baseline="0" dirty="0" smtClean="0">
                <a:solidFill>
                  <a:srgbClr val="FFFFFF"/>
                </a:solidFill>
              </a:rPr>
              <a:t>KCHP</a:t>
            </a:r>
            <a:r>
              <a:rPr lang="en-US" sz="2800" dirty="0" smtClean="0">
                <a:solidFill>
                  <a:srgbClr val="FFFFFF"/>
                </a:solidFill>
              </a:rPr>
              <a:t> Preceptor Bootcamp </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800" b="0" i="0" u="none" strike="noStrike" kern="1200" cap="none" spc="0" normalizeH="0" baseline="0" noProof="0" dirty="0" smtClean="0">
                <a:ln>
                  <a:noFill/>
                </a:ln>
                <a:solidFill>
                  <a:srgbClr val="FFFFFF"/>
                </a:solidFill>
                <a:effectLst/>
                <a:uLnTx/>
                <a:uFillTx/>
              </a:rPr>
              <a:t>10/11/2019</a:t>
            </a:r>
            <a:endParaRPr kumimoji="0" lang="en-US" sz="2800" b="0" i="0" u="none" strike="noStrike" kern="1200" cap="none" spc="0" normalizeH="0" baseline="0" noProof="0" dirty="0">
              <a:ln>
                <a:noFill/>
              </a:ln>
              <a:solidFill>
                <a:srgbClr val="FFFFFF"/>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 1</a:t>
            </a:r>
            <a:endParaRPr lang="en-US" dirty="0"/>
          </a:p>
        </p:txBody>
      </p:sp>
      <p:sp>
        <p:nvSpPr>
          <p:cNvPr id="3" name="Content Placeholder 2"/>
          <p:cNvSpPr>
            <a:spLocks noGrp="1"/>
          </p:cNvSpPr>
          <p:nvPr>
            <p:ph idx="1"/>
          </p:nvPr>
        </p:nvSpPr>
        <p:spPr/>
        <p:txBody>
          <a:bodyPr>
            <a:normAutofit fontScale="92500" lnSpcReduction="20000"/>
          </a:bodyPr>
          <a:lstStyle/>
          <a:p>
            <a:pPr marL="118872" indent="0">
              <a:buNone/>
            </a:pPr>
            <a:r>
              <a:rPr lang="en-US" dirty="0"/>
              <a:t>How does the “Growth Mindset” help a learner receive feedback effectively?  </a:t>
            </a:r>
          </a:p>
          <a:p>
            <a:pPr marL="633222" lvl="0" indent="-514350">
              <a:buFont typeface="+mj-lt"/>
              <a:buAutoNum type="alphaUcPeriod"/>
            </a:pPr>
            <a:r>
              <a:rPr lang="en-US" dirty="0"/>
              <a:t>By reminding the learner that their past experience has prepared them for this challenge</a:t>
            </a:r>
            <a:endParaRPr lang="en-US" sz="4000" dirty="0"/>
          </a:p>
          <a:p>
            <a:pPr marL="633222" lvl="0" indent="-514350">
              <a:buFont typeface="+mj-lt"/>
              <a:buAutoNum type="alphaUcPeriod"/>
            </a:pPr>
            <a:r>
              <a:rPr lang="en-US" dirty="0"/>
              <a:t>By emphasizing that making mistakes is a natural part of improving </a:t>
            </a:r>
            <a:endParaRPr lang="en-US" sz="4000" dirty="0"/>
          </a:p>
          <a:p>
            <a:pPr marL="633222" lvl="0" indent="-514350">
              <a:buFont typeface="+mj-lt"/>
              <a:buAutoNum type="alphaUcPeriod"/>
            </a:pPr>
            <a:r>
              <a:rPr lang="en-US" dirty="0"/>
              <a:t>By building trust and relationship with the learner and fostering connection </a:t>
            </a:r>
            <a:endParaRPr lang="en-US" sz="4000" dirty="0"/>
          </a:p>
          <a:p>
            <a:pPr marL="633222" lvl="0" indent="-514350">
              <a:buFont typeface="+mj-lt"/>
              <a:buAutoNum type="alphaUcPeriod"/>
            </a:pPr>
            <a:r>
              <a:rPr lang="en-US" dirty="0"/>
              <a:t>By emphasizing the mindset that we are born with certain innate traits that allow us to succeed</a:t>
            </a:r>
            <a:endParaRPr lang="en-US" sz="4000" dirty="0"/>
          </a:p>
          <a:p>
            <a:endParaRPr lang="en-US" dirty="0" smtClean="0"/>
          </a:p>
          <a:p>
            <a:endParaRPr lang="en-US" dirty="0"/>
          </a:p>
        </p:txBody>
      </p:sp>
    </p:spTree>
    <p:extLst>
      <p:ext uri="{BB962C8B-B14F-4D97-AF65-F5344CB8AC3E}">
        <p14:creationId xmlns:p14="http://schemas.microsoft.com/office/powerpoint/2010/main" val="1621624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 Who Am I?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most important question for any of us</a:t>
            </a:r>
          </a:p>
          <a:p>
            <a:r>
              <a:rPr lang="en-US" dirty="0"/>
              <a:t>Identity can be a pitfall on the path of feedback </a:t>
            </a:r>
          </a:p>
          <a:p>
            <a:r>
              <a:rPr lang="en-US" dirty="0" smtClean="0"/>
              <a:t>Many of us tangle up our actions with our identity</a:t>
            </a:r>
          </a:p>
          <a:p>
            <a:pPr lvl="1"/>
            <a:r>
              <a:rPr lang="en-US" dirty="0" smtClean="0"/>
              <a:t>If you criticize my performance, you criticize me </a:t>
            </a:r>
          </a:p>
          <a:p>
            <a:pPr lvl="1"/>
            <a:r>
              <a:rPr lang="en-US" dirty="0" smtClean="0"/>
              <a:t>If you don’t value my contribution, you don’t value me </a:t>
            </a:r>
          </a:p>
          <a:p>
            <a:pPr lvl="1"/>
            <a:r>
              <a:rPr lang="en-US" dirty="0" smtClean="0"/>
              <a:t>If I fail at this task, I am a failure</a:t>
            </a:r>
          </a:p>
          <a:p>
            <a:r>
              <a:rPr lang="en-US" dirty="0" smtClean="0"/>
              <a:t>I see myself as someone who is good at X and so I am not open to feedback about X </a:t>
            </a:r>
          </a:p>
          <a:p>
            <a:r>
              <a:rPr lang="en-US" dirty="0" smtClean="0"/>
              <a:t>Someone who falls short of their self-imposed sense of identity can quickly flip into ‘shame,’ which interferes with relationship and performance </a:t>
            </a:r>
          </a:p>
          <a:p>
            <a:r>
              <a:rPr lang="en-US" dirty="0" smtClean="0"/>
              <a:t>It is important to frame your criticism in a way that highlights objective behaviors, instead of making accusations against their identity </a:t>
            </a:r>
          </a:p>
          <a:p>
            <a:pPr lvl="1"/>
            <a:r>
              <a:rPr lang="en-US" dirty="0" smtClean="0"/>
              <a:t>“Late” vs “Irresponsible” </a:t>
            </a:r>
          </a:p>
          <a:p>
            <a:pPr lvl="1"/>
            <a:r>
              <a:rPr lang="en-US" dirty="0" smtClean="0"/>
              <a:t>“Incomplete assignment” vs “Lazy” </a:t>
            </a:r>
          </a:p>
          <a:p>
            <a:pPr lvl="1"/>
            <a:r>
              <a:rPr lang="en-US" dirty="0" smtClean="0"/>
              <a:t>“Ineffective preparation” vs “Un-intelligent” </a:t>
            </a:r>
            <a:endParaRPr lang="en-US" dirty="0"/>
          </a:p>
        </p:txBody>
      </p:sp>
    </p:spTree>
    <p:extLst>
      <p:ext uri="{BB962C8B-B14F-4D97-AF65-F5344CB8AC3E}">
        <p14:creationId xmlns:p14="http://schemas.microsoft.com/office/powerpoint/2010/main" val="450221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 2</a:t>
            </a:r>
            <a:endParaRPr lang="en-US" dirty="0"/>
          </a:p>
        </p:txBody>
      </p:sp>
      <p:sp>
        <p:nvSpPr>
          <p:cNvPr id="3" name="Content Placeholder 2"/>
          <p:cNvSpPr>
            <a:spLocks noGrp="1"/>
          </p:cNvSpPr>
          <p:nvPr>
            <p:ph idx="1"/>
          </p:nvPr>
        </p:nvSpPr>
        <p:spPr/>
        <p:txBody>
          <a:bodyPr>
            <a:normAutofit fontScale="92500" lnSpcReduction="10000"/>
          </a:bodyPr>
          <a:lstStyle/>
          <a:p>
            <a:pPr marL="118872" indent="0">
              <a:buNone/>
            </a:pPr>
            <a:r>
              <a:rPr lang="en-US" dirty="0"/>
              <a:t>The concept of “Identity” is relevant to feedback because </a:t>
            </a:r>
          </a:p>
          <a:p>
            <a:pPr marL="971550" lvl="1" indent="-514350">
              <a:buFont typeface="+mj-lt"/>
              <a:buAutoNum type="alphaUcPeriod"/>
            </a:pPr>
            <a:r>
              <a:rPr lang="en-US" dirty="0"/>
              <a:t>Sometimes a learner is unable to accept feedback because it conflicts with their perception of their own identity. </a:t>
            </a:r>
          </a:p>
          <a:p>
            <a:pPr marL="971550" lvl="1" indent="-514350">
              <a:buFont typeface="+mj-lt"/>
              <a:buAutoNum type="alphaUcPeriod"/>
            </a:pPr>
            <a:r>
              <a:rPr lang="en-US" dirty="0"/>
              <a:t>Failing to live up to their own expectations leads to shame, which interferes with connection and growth. </a:t>
            </a:r>
          </a:p>
          <a:p>
            <a:pPr marL="971550" lvl="1" indent="-514350">
              <a:buFont typeface="+mj-lt"/>
              <a:buAutoNum type="alphaUcPeriod"/>
            </a:pPr>
            <a:r>
              <a:rPr lang="en-US" dirty="0"/>
              <a:t>A skillful preceptor can frame criticism in a way that preserves the learner’s identity</a:t>
            </a:r>
          </a:p>
          <a:p>
            <a:pPr marL="971550" lvl="1" indent="-514350">
              <a:buFont typeface="+mj-lt"/>
              <a:buAutoNum type="alphaUcPeriod"/>
            </a:pPr>
            <a:r>
              <a:rPr lang="en-US" dirty="0"/>
              <a:t>All of the above </a:t>
            </a:r>
          </a:p>
          <a:p>
            <a:endParaRPr lang="en-US" dirty="0" smtClean="0"/>
          </a:p>
          <a:p>
            <a:endParaRPr lang="en-US" dirty="0"/>
          </a:p>
        </p:txBody>
      </p:sp>
    </p:spTree>
    <p:extLst>
      <p:ext uri="{BB962C8B-B14F-4D97-AF65-F5344CB8AC3E}">
        <p14:creationId xmlns:p14="http://schemas.microsoft.com/office/powerpoint/2010/main" val="2144993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Know Yourself</a:t>
            </a:r>
            <a:endParaRPr lang="en-US" dirty="0"/>
          </a:p>
        </p:txBody>
      </p:sp>
      <p:sp>
        <p:nvSpPr>
          <p:cNvPr id="3" name="Content Placeholder 2"/>
          <p:cNvSpPr>
            <a:spLocks noGrp="1"/>
          </p:cNvSpPr>
          <p:nvPr>
            <p:ph idx="1"/>
          </p:nvPr>
        </p:nvSpPr>
        <p:spPr/>
        <p:txBody>
          <a:bodyPr/>
          <a:lstStyle/>
          <a:p>
            <a:r>
              <a:rPr lang="en-US" dirty="0" smtClean="0"/>
              <a:t>Do you Bail or Bruise? </a:t>
            </a:r>
          </a:p>
          <a:p>
            <a:r>
              <a:rPr lang="en-US" dirty="0" smtClean="0"/>
              <a:t>Do you wear an Appreciative Hat or a Critical Hat?  </a:t>
            </a:r>
          </a:p>
          <a:p>
            <a:r>
              <a:rPr lang="en-US" dirty="0" smtClean="0"/>
              <a:t>Are you Verbose or Terse?  </a:t>
            </a:r>
          </a:p>
          <a:p>
            <a:r>
              <a:rPr lang="en-US" dirty="0" smtClean="0"/>
              <a:t>Do you give feedback that is too vague or too painfully, irritatingly specific?  </a:t>
            </a:r>
            <a:endParaRPr lang="en-US" dirty="0"/>
          </a:p>
        </p:txBody>
      </p:sp>
    </p:spTree>
    <p:extLst>
      <p:ext uri="{BB962C8B-B14F-4D97-AF65-F5344CB8AC3E}">
        <p14:creationId xmlns:p14="http://schemas.microsoft.com/office/powerpoint/2010/main" val="683376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Hardest Conversations</a:t>
            </a:r>
            <a:endParaRPr lang="en-US" dirty="0"/>
          </a:p>
        </p:txBody>
      </p:sp>
      <p:sp>
        <p:nvSpPr>
          <p:cNvPr id="3" name="Content Placeholder 2"/>
          <p:cNvSpPr>
            <a:spLocks noGrp="1"/>
          </p:cNvSpPr>
          <p:nvPr>
            <p:ph idx="1"/>
          </p:nvPr>
        </p:nvSpPr>
        <p:spPr/>
        <p:txBody>
          <a:bodyPr/>
          <a:lstStyle/>
          <a:p>
            <a:r>
              <a:rPr lang="en-US" dirty="0" smtClean="0"/>
              <a:t>Prepare yourself mentally </a:t>
            </a:r>
          </a:p>
          <a:p>
            <a:r>
              <a:rPr lang="en-US" dirty="0" smtClean="0"/>
              <a:t>Have time and space that is conducive </a:t>
            </a:r>
          </a:p>
          <a:p>
            <a:r>
              <a:rPr lang="en-US" dirty="0" smtClean="0"/>
              <a:t>Use a script </a:t>
            </a:r>
          </a:p>
          <a:p>
            <a:r>
              <a:rPr lang="en-US" dirty="0" smtClean="0"/>
              <a:t>Consider having a partner in the room </a:t>
            </a:r>
            <a:endParaRPr lang="en-US" dirty="0"/>
          </a:p>
        </p:txBody>
      </p:sp>
    </p:spTree>
    <p:extLst>
      <p:ext uri="{BB962C8B-B14F-4D97-AF65-F5344CB8AC3E}">
        <p14:creationId xmlns:p14="http://schemas.microsoft.com/office/powerpoint/2010/main" val="1929921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Habits for Effective Feedback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Start with humility </a:t>
            </a:r>
          </a:p>
          <a:p>
            <a:pPr lvl="1"/>
            <a:r>
              <a:rPr lang="en-US" dirty="0" smtClean="0"/>
              <a:t>Your opinion vs The Right Way </a:t>
            </a:r>
          </a:p>
          <a:p>
            <a:pPr lvl="1"/>
            <a:r>
              <a:rPr lang="en-US" dirty="0" smtClean="0"/>
              <a:t>Small sample size/more to the story </a:t>
            </a:r>
          </a:p>
          <a:p>
            <a:pPr lvl="1"/>
            <a:r>
              <a:rPr lang="en-US" dirty="0" smtClean="0"/>
              <a:t>I was once where you were </a:t>
            </a:r>
          </a:p>
          <a:p>
            <a:pPr lvl="1"/>
            <a:r>
              <a:rPr lang="en-US" dirty="0" smtClean="0"/>
              <a:t>Everyone is facing a hard battle </a:t>
            </a:r>
          </a:p>
          <a:p>
            <a:r>
              <a:rPr lang="en-US" dirty="0" smtClean="0"/>
              <a:t>Absolutely no sarcasm! </a:t>
            </a:r>
          </a:p>
          <a:p>
            <a:r>
              <a:rPr lang="en-US" dirty="0" smtClean="0"/>
              <a:t>Ask questions </a:t>
            </a:r>
          </a:p>
          <a:p>
            <a:r>
              <a:rPr lang="en-US" dirty="0" smtClean="0"/>
              <a:t>Know your tendencies and balance them </a:t>
            </a:r>
          </a:p>
          <a:p>
            <a:r>
              <a:rPr lang="en-US" dirty="0" smtClean="0"/>
              <a:t>Stop, Start, Continue </a:t>
            </a:r>
          </a:p>
          <a:p>
            <a:r>
              <a:rPr lang="en-US" dirty="0" smtClean="0"/>
              <a:t>Focus on observable behaviors, not the inferences you have made from those observations  </a:t>
            </a:r>
          </a:p>
          <a:p>
            <a:r>
              <a:rPr lang="en-US" dirty="0" smtClean="0"/>
              <a:t>Truly believe the Growth Mindset (for you and them)</a:t>
            </a:r>
          </a:p>
          <a:p>
            <a:r>
              <a:rPr lang="en-US" dirty="0" smtClean="0"/>
              <a:t>Enjoy and celebrate their efforts! </a:t>
            </a:r>
          </a:p>
          <a:p>
            <a:endParaRPr lang="en-US" dirty="0"/>
          </a:p>
        </p:txBody>
      </p:sp>
    </p:spTree>
    <p:extLst>
      <p:ext uri="{BB962C8B-B14F-4D97-AF65-F5344CB8AC3E}">
        <p14:creationId xmlns:p14="http://schemas.microsoft.com/office/powerpoint/2010/main" val="1374784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r>
              <a:rPr lang="en-US" dirty="0"/>
              <a:t>Dweck, C. S. (2017). </a:t>
            </a:r>
            <a:r>
              <a:rPr lang="en-US" i="1" dirty="0"/>
              <a:t>Mindset</a:t>
            </a:r>
            <a:r>
              <a:rPr lang="en-US" dirty="0"/>
              <a:t>. London: Robinson, an imprint of Constable &amp; Robinson </a:t>
            </a:r>
            <a:r>
              <a:rPr lang="en-US" dirty="0" smtClean="0"/>
              <a:t>Ltd</a:t>
            </a:r>
          </a:p>
          <a:p>
            <a:endParaRPr lang="en-US" dirty="0"/>
          </a:p>
        </p:txBody>
      </p:sp>
    </p:spTree>
    <p:extLst>
      <p:ext uri="{BB962C8B-B14F-4D97-AF65-F5344CB8AC3E}">
        <p14:creationId xmlns:p14="http://schemas.microsoft.com/office/powerpoint/2010/main" val="104857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Discussion </a:t>
            </a:r>
            <a:endParaRPr lang="en-US" dirty="0"/>
          </a:p>
        </p:txBody>
      </p:sp>
      <p:sp>
        <p:nvSpPr>
          <p:cNvPr id="3" name="Content Placeholder 2"/>
          <p:cNvSpPr>
            <a:spLocks noGrp="1"/>
          </p:cNvSpPr>
          <p:nvPr>
            <p:ph idx="1"/>
          </p:nvPr>
        </p:nvSpPr>
        <p:spPr/>
        <p:txBody>
          <a:bodyPr>
            <a:normAutofit/>
          </a:bodyPr>
          <a:lstStyle/>
          <a:p>
            <a:pPr marL="118872" indent="0" algn="ctr">
              <a:buNone/>
            </a:pPr>
            <a:endParaRPr lang="en-US" dirty="0" smtClean="0"/>
          </a:p>
          <a:p>
            <a:pPr marL="118872" indent="0" algn="ctr">
              <a:buNone/>
            </a:pPr>
            <a:r>
              <a:rPr lang="en-US" dirty="0" smtClean="0"/>
              <a:t>Thank you! </a:t>
            </a:r>
          </a:p>
          <a:p>
            <a:endParaRPr lang="en-US" dirty="0"/>
          </a:p>
          <a:p>
            <a:endParaRPr lang="en-US" dirty="0" smtClean="0"/>
          </a:p>
          <a:p>
            <a:pPr marL="118872" indent="0" algn="ctr">
              <a:buNone/>
            </a:pPr>
            <a:r>
              <a:rPr lang="en-US" sz="3600" dirty="0" smtClean="0">
                <a:solidFill>
                  <a:srgbClr val="FF0000"/>
                </a:solidFill>
              </a:rPr>
              <a:t>nathan.hanson@healthtrustpg.com</a:t>
            </a:r>
            <a:r>
              <a:rPr lang="en-US" dirty="0" smtClean="0">
                <a:solidFill>
                  <a:srgbClr val="FF0000"/>
                </a:solidFill>
              </a:rPr>
              <a:t> </a:t>
            </a:r>
          </a:p>
          <a:p>
            <a:endParaRPr lang="en-US" dirty="0"/>
          </a:p>
        </p:txBody>
      </p:sp>
    </p:spTree>
    <p:extLst>
      <p:ext uri="{BB962C8B-B14F-4D97-AF65-F5344CB8AC3E}">
        <p14:creationId xmlns:p14="http://schemas.microsoft.com/office/powerpoint/2010/main" val="2570561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I have no relevant financial interests to disclose</a:t>
            </a:r>
          </a:p>
          <a:p>
            <a:r>
              <a:rPr lang="en-US" dirty="0" smtClean="0"/>
              <a:t>This presentation </a:t>
            </a:r>
            <a:r>
              <a:rPr lang="en-US" dirty="0"/>
              <a:t>was supported (in whole or in part) by HCA Healthcare and/or an HCA Healthcare affiliated entity. The views expressed in this publication represent those of the author(s) and do not necessarily represent the official views of HCA Healthcare or any of its affiliated entities.</a:t>
            </a:r>
          </a:p>
          <a:p>
            <a:endParaRPr lang="en-US" dirty="0"/>
          </a:p>
        </p:txBody>
      </p:sp>
    </p:spTree>
    <p:extLst>
      <p:ext uri="{BB962C8B-B14F-4D97-AF65-F5344CB8AC3E}">
        <p14:creationId xmlns:p14="http://schemas.microsoft.com/office/powerpoint/2010/main" val="3756979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and Outline </a:t>
            </a:r>
            <a:endParaRPr lang="en-US" dirty="0"/>
          </a:p>
        </p:txBody>
      </p:sp>
      <p:sp>
        <p:nvSpPr>
          <p:cNvPr id="3" name="Content Placeholder 2"/>
          <p:cNvSpPr>
            <a:spLocks noGrp="1"/>
          </p:cNvSpPr>
          <p:nvPr>
            <p:ph idx="1"/>
          </p:nvPr>
        </p:nvSpPr>
        <p:spPr/>
        <p:txBody>
          <a:bodyPr>
            <a:normAutofit fontScale="92500" lnSpcReduction="10000"/>
          </a:bodyPr>
          <a:lstStyle/>
          <a:p>
            <a:r>
              <a:rPr lang="en-US" dirty="0"/>
              <a:t>Giving and receiving feedback is a crucial interpersonal skill, and further training and development is needed to develop that skill in a preceptor. </a:t>
            </a:r>
            <a:endParaRPr lang="en-US" dirty="0" smtClean="0"/>
          </a:p>
          <a:p>
            <a:r>
              <a:rPr lang="en-US" dirty="0" smtClean="0"/>
              <a:t>Review </a:t>
            </a:r>
            <a:r>
              <a:rPr lang="en-US" dirty="0"/>
              <a:t>common obstacles to the feedback process </a:t>
            </a:r>
          </a:p>
          <a:p>
            <a:r>
              <a:rPr lang="en-US" dirty="0" smtClean="0"/>
              <a:t>Provide </a:t>
            </a:r>
            <a:r>
              <a:rPr lang="en-US" dirty="0"/>
              <a:t>understanding of how a learner can be set up to receive feedback and respond to it </a:t>
            </a:r>
          </a:p>
          <a:p>
            <a:r>
              <a:rPr lang="en-US" dirty="0" smtClean="0"/>
              <a:t>Provide </a:t>
            </a:r>
            <a:r>
              <a:rPr lang="en-US" dirty="0"/>
              <a:t>tactics and strategies for delivering feedback effectively</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dirty="0" smtClean="0"/>
              <a:t>Describe how to improve preceptor evaluations and feedback.</a:t>
            </a:r>
          </a:p>
          <a:p>
            <a:pPr marL="633222" indent="-514350">
              <a:buFont typeface="+mj-lt"/>
              <a:buAutoNum type="arabicPeriod"/>
            </a:pPr>
            <a:r>
              <a:rPr lang="en-US" dirty="0" smtClean="0"/>
              <a:t>Describe the barriers that interfere with effective feedback processes.</a:t>
            </a:r>
            <a:endParaRPr lang="en-US" dirty="0" smtClean="0"/>
          </a:p>
          <a:p>
            <a:endParaRPr lang="en-US" dirty="0" smtClean="0"/>
          </a:p>
          <a:p>
            <a:endParaRPr lang="en-US" dirty="0"/>
          </a:p>
        </p:txBody>
      </p:sp>
    </p:spTree>
    <p:extLst>
      <p:ext uri="{BB962C8B-B14F-4D97-AF65-F5344CB8AC3E}">
        <p14:creationId xmlns:p14="http://schemas.microsoft.com/office/powerpoint/2010/main" val="1527861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 Critics? </a:t>
            </a:r>
            <a:endParaRPr lang="en-US" dirty="0"/>
          </a:p>
        </p:txBody>
      </p:sp>
      <p:sp>
        <p:nvSpPr>
          <p:cNvPr id="3" name="Content Placeholder 2"/>
          <p:cNvSpPr>
            <a:spLocks noGrp="1"/>
          </p:cNvSpPr>
          <p:nvPr>
            <p:ph idx="1"/>
          </p:nvPr>
        </p:nvSpPr>
        <p:spPr>
          <a:xfrm>
            <a:off x="457200" y="1775191"/>
            <a:ext cx="8229600" cy="4854209"/>
          </a:xfrm>
        </p:spPr>
        <p:txBody>
          <a:bodyPr>
            <a:normAutofit fontScale="77500" lnSpcReduction="20000"/>
          </a:bodyPr>
          <a:lstStyle/>
          <a:p>
            <a:pPr marL="118872" indent="0">
              <a:buNone/>
            </a:pPr>
            <a:r>
              <a:rPr lang="en-US" dirty="0"/>
              <a:t>“It is not the critic who counts; not the man who points out how the strong man stumbles, or where the doer of deeds could have done them better. The credit belongs to the man who is actually in the arena, whose face is marred by dust and sweat and blood; who strives valiantly; who errs, who comes short again and again, because there is no effort without error and shortcoming; but who does actually strive to do the deeds; who knows great enthusiasms, the great devotions; who spends himself in a worthy cause; who at the best knows in the end the triumph of high achievement, and who at the worst, if he fails, at least fails while daring greatly, so that his place shall never be with those cold and timid souls who neither know victory nor defeat</a:t>
            </a:r>
            <a:r>
              <a:rPr lang="en-US" dirty="0" smtClean="0"/>
              <a:t>.”</a:t>
            </a:r>
          </a:p>
          <a:p>
            <a:pPr marL="118872" indent="0">
              <a:buNone/>
            </a:pPr>
            <a:endParaRPr lang="en-US" sz="1800" dirty="0" smtClean="0"/>
          </a:p>
          <a:p>
            <a:pPr marL="118872" indent="0">
              <a:buNone/>
            </a:pPr>
            <a:r>
              <a:rPr lang="en-US" dirty="0" smtClean="0"/>
              <a:t>-Theodore Roosevelt </a:t>
            </a:r>
            <a:endParaRPr lang="en-US" dirty="0"/>
          </a:p>
        </p:txBody>
      </p:sp>
    </p:spTree>
    <p:extLst>
      <p:ext uri="{BB962C8B-B14F-4D97-AF65-F5344CB8AC3E}">
        <p14:creationId xmlns:p14="http://schemas.microsoft.com/office/powerpoint/2010/main" val="75862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Effective Feedback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Goal:  Growth and improvement </a:t>
            </a:r>
          </a:p>
          <a:p>
            <a:r>
              <a:rPr lang="en-US" dirty="0" smtClean="0"/>
              <a:t>Both learners and preceptors are committed to the growth of the learner</a:t>
            </a:r>
          </a:p>
          <a:p>
            <a:r>
              <a:rPr lang="en-US" dirty="0" smtClean="0"/>
              <a:t>Effective Feedback should be easy!  </a:t>
            </a:r>
          </a:p>
          <a:p>
            <a:r>
              <a:rPr lang="en-US" dirty="0" smtClean="0"/>
              <a:t>Many barriers/pitfalls</a:t>
            </a:r>
          </a:p>
          <a:p>
            <a:pPr lvl="1"/>
            <a:r>
              <a:rPr lang="en-US" dirty="0" smtClean="0"/>
              <a:t>Identity </a:t>
            </a:r>
          </a:p>
          <a:p>
            <a:pPr lvl="1"/>
            <a:r>
              <a:rPr lang="en-US" dirty="0" smtClean="0"/>
              <a:t>Relationship </a:t>
            </a:r>
          </a:p>
          <a:p>
            <a:pPr lvl="1"/>
            <a:r>
              <a:rPr lang="en-US" dirty="0" smtClean="0"/>
              <a:t>Fear </a:t>
            </a:r>
          </a:p>
          <a:p>
            <a:pPr lvl="1"/>
            <a:r>
              <a:rPr lang="en-US" dirty="0" smtClean="0"/>
              <a:t>Mis</a:t>
            </a:r>
            <a:r>
              <a:rPr lang="en-US" dirty="0"/>
              <a:t>c</a:t>
            </a:r>
            <a:r>
              <a:rPr lang="en-US" dirty="0" smtClean="0"/>
              <a:t>ommunication</a:t>
            </a:r>
          </a:p>
          <a:p>
            <a:pPr lvl="1"/>
            <a:r>
              <a:rPr lang="en-US" dirty="0" smtClean="0"/>
              <a:t>Words </a:t>
            </a:r>
            <a:r>
              <a:rPr lang="en-US" dirty="0"/>
              <a:t>are powerful! </a:t>
            </a:r>
          </a:p>
          <a:p>
            <a:pPr lvl="1"/>
            <a:endParaRPr lang="en-US" dirty="0"/>
          </a:p>
        </p:txBody>
      </p:sp>
    </p:spTree>
    <p:extLst>
      <p:ext uri="{BB962C8B-B14F-4D97-AF65-F5344CB8AC3E}">
        <p14:creationId xmlns:p14="http://schemas.microsoft.com/office/powerpoint/2010/main" val="366815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Feedback Axis: </a:t>
            </a:r>
            <a:br>
              <a:rPr lang="en-US" dirty="0" smtClean="0"/>
            </a:br>
            <a:r>
              <a:rPr lang="en-US" dirty="0" smtClean="0"/>
              <a:t>Identity and Relationship  </a:t>
            </a:r>
            <a:endParaRPr lang="en-US" dirty="0"/>
          </a:p>
        </p:txBody>
      </p:sp>
      <p:cxnSp>
        <p:nvCxnSpPr>
          <p:cNvPr id="7" name="Straight Arrow Connector 6"/>
          <p:cNvCxnSpPr/>
          <p:nvPr/>
        </p:nvCxnSpPr>
        <p:spPr>
          <a:xfrm>
            <a:off x="4572000" y="2286000"/>
            <a:ext cx="0" cy="3657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705100" y="3962400"/>
            <a:ext cx="3733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08376" y="1578114"/>
            <a:ext cx="3163824" cy="707886"/>
          </a:xfrm>
          <a:prstGeom prst="rect">
            <a:avLst/>
          </a:prstGeom>
          <a:noFill/>
        </p:spPr>
        <p:txBody>
          <a:bodyPr wrap="square" rtlCol="0">
            <a:spAutoFit/>
          </a:bodyPr>
          <a:lstStyle/>
          <a:p>
            <a:pPr algn="ctr"/>
            <a:r>
              <a:rPr lang="en-US" sz="2000" b="1" dirty="0" smtClean="0"/>
              <a:t>Strong Learner-Preceptor Relationship</a:t>
            </a:r>
            <a:endParaRPr lang="en-US" sz="2000" b="1" dirty="0"/>
          </a:p>
        </p:txBody>
      </p:sp>
      <p:sp>
        <p:nvSpPr>
          <p:cNvPr id="10" name="TextBox 9"/>
          <p:cNvSpPr txBox="1"/>
          <p:nvPr/>
        </p:nvSpPr>
        <p:spPr>
          <a:xfrm>
            <a:off x="3004868" y="5997714"/>
            <a:ext cx="3167332" cy="707886"/>
          </a:xfrm>
          <a:prstGeom prst="rect">
            <a:avLst/>
          </a:prstGeom>
          <a:noFill/>
        </p:spPr>
        <p:txBody>
          <a:bodyPr wrap="square" rtlCol="0">
            <a:spAutoFit/>
          </a:bodyPr>
          <a:lstStyle/>
          <a:p>
            <a:pPr algn="ctr"/>
            <a:r>
              <a:rPr lang="en-US" sz="2000" b="1" dirty="0" smtClean="0"/>
              <a:t>Weak Learner-Preceptor Relationship</a:t>
            </a:r>
            <a:endParaRPr lang="en-US" sz="2000" b="1" dirty="0"/>
          </a:p>
        </p:txBody>
      </p:sp>
      <p:sp>
        <p:nvSpPr>
          <p:cNvPr id="11" name="TextBox 10"/>
          <p:cNvSpPr txBox="1"/>
          <p:nvPr/>
        </p:nvSpPr>
        <p:spPr>
          <a:xfrm>
            <a:off x="6629400" y="3635514"/>
            <a:ext cx="2262909" cy="707886"/>
          </a:xfrm>
          <a:prstGeom prst="rect">
            <a:avLst/>
          </a:prstGeom>
          <a:noFill/>
        </p:spPr>
        <p:txBody>
          <a:bodyPr wrap="square" rtlCol="0">
            <a:spAutoFit/>
          </a:bodyPr>
          <a:lstStyle/>
          <a:p>
            <a:pPr algn="ctr"/>
            <a:r>
              <a:rPr lang="en-US" sz="2000" b="1" dirty="0" smtClean="0"/>
              <a:t>Important to Learner’s Identity</a:t>
            </a:r>
            <a:endParaRPr lang="en-US" sz="2000" b="1" dirty="0"/>
          </a:p>
        </p:txBody>
      </p:sp>
      <p:sp>
        <p:nvSpPr>
          <p:cNvPr id="12" name="TextBox 11"/>
          <p:cNvSpPr txBox="1"/>
          <p:nvPr/>
        </p:nvSpPr>
        <p:spPr>
          <a:xfrm>
            <a:off x="99291" y="3635514"/>
            <a:ext cx="2262909" cy="707886"/>
          </a:xfrm>
          <a:prstGeom prst="rect">
            <a:avLst/>
          </a:prstGeom>
          <a:noFill/>
        </p:spPr>
        <p:txBody>
          <a:bodyPr wrap="square" rtlCol="0">
            <a:spAutoFit/>
          </a:bodyPr>
          <a:lstStyle/>
          <a:p>
            <a:pPr algn="ctr"/>
            <a:r>
              <a:rPr lang="en-US" sz="2000" b="1" dirty="0" smtClean="0"/>
              <a:t>Unimportant to Learner’s Identity</a:t>
            </a:r>
            <a:endParaRPr lang="en-US" sz="2000" b="1" dirty="0"/>
          </a:p>
        </p:txBody>
      </p:sp>
      <p:sp>
        <p:nvSpPr>
          <p:cNvPr id="14" name="TextBox 13"/>
          <p:cNvSpPr txBox="1"/>
          <p:nvPr/>
        </p:nvSpPr>
        <p:spPr>
          <a:xfrm>
            <a:off x="6629400" y="1828800"/>
            <a:ext cx="1905000" cy="1200329"/>
          </a:xfrm>
          <a:prstGeom prst="rect">
            <a:avLst/>
          </a:prstGeom>
          <a:noFill/>
          <a:ln>
            <a:solidFill>
              <a:schemeClr val="tx1"/>
            </a:solidFill>
            <a:prstDash val="dashDot"/>
          </a:ln>
        </p:spPr>
        <p:txBody>
          <a:bodyPr wrap="square" rtlCol="0">
            <a:spAutoFit/>
          </a:bodyPr>
          <a:lstStyle/>
          <a:p>
            <a:pPr algn="ctr"/>
            <a:r>
              <a:rPr lang="en-US" dirty="0" smtClean="0">
                <a:solidFill>
                  <a:srgbClr val="FF0000"/>
                </a:solidFill>
              </a:rPr>
              <a:t>POWERFUL  Feedback: Transformation Ahead!</a:t>
            </a:r>
            <a:endParaRPr lang="en-US" dirty="0">
              <a:solidFill>
                <a:srgbClr val="FF0000"/>
              </a:solidFill>
            </a:endParaRPr>
          </a:p>
        </p:txBody>
      </p:sp>
      <p:sp>
        <p:nvSpPr>
          <p:cNvPr id="16" name="TextBox 15"/>
          <p:cNvSpPr txBox="1"/>
          <p:nvPr/>
        </p:nvSpPr>
        <p:spPr>
          <a:xfrm>
            <a:off x="6629400" y="4800600"/>
            <a:ext cx="1905000" cy="923330"/>
          </a:xfrm>
          <a:prstGeom prst="rect">
            <a:avLst/>
          </a:prstGeom>
          <a:noFill/>
          <a:ln>
            <a:solidFill>
              <a:schemeClr val="tx1"/>
            </a:solidFill>
            <a:prstDash val="dashDot"/>
          </a:ln>
        </p:spPr>
        <p:txBody>
          <a:bodyPr wrap="square" rtlCol="0">
            <a:spAutoFit/>
          </a:bodyPr>
          <a:lstStyle>
            <a:defPPr>
              <a:defRPr lang="en-US"/>
            </a:defPPr>
            <a:lvl1pPr algn="ctr">
              <a:defRPr>
                <a:solidFill>
                  <a:srgbClr val="FF0000"/>
                </a:solidFill>
              </a:defRPr>
            </a:lvl1pPr>
          </a:lstStyle>
          <a:p>
            <a:r>
              <a:rPr lang="en-US" dirty="0" smtClean="0"/>
              <a:t>DANGEROUS  </a:t>
            </a:r>
            <a:r>
              <a:rPr lang="en-US" dirty="0"/>
              <a:t>Feedback:  </a:t>
            </a:r>
          </a:p>
          <a:p>
            <a:r>
              <a:rPr lang="en-US" dirty="0"/>
              <a:t>Be Careful! </a:t>
            </a:r>
          </a:p>
        </p:txBody>
      </p:sp>
      <p:sp>
        <p:nvSpPr>
          <p:cNvPr id="17" name="TextBox 16"/>
          <p:cNvSpPr txBox="1"/>
          <p:nvPr/>
        </p:nvSpPr>
        <p:spPr>
          <a:xfrm>
            <a:off x="445655" y="1905000"/>
            <a:ext cx="1905000" cy="923330"/>
          </a:xfrm>
          <a:prstGeom prst="rect">
            <a:avLst/>
          </a:prstGeom>
          <a:noFill/>
          <a:ln>
            <a:solidFill>
              <a:schemeClr val="tx1"/>
            </a:solidFill>
            <a:prstDash val="dashDot"/>
          </a:ln>
        </p:spPr>
        <p:txBody>
          <a:bodyPr wrap="square" rtlCol="0">
            <a:spAutoFit/>
          </a:bodyPr>
          <a:lstStyle/>
          <a:p>
            <a:pPr algn="ctr"/>
            <a:r>
              <a:rPr lang="en-US" dirty="0" smtClean="0">
                <a:solidFill>
                  <a:srgbClr val="FF0000"/>
                </a:solidFill>
              </a:rPr>
              <a:t>Helpful Feedback: </a:t>
            </a:r>
          </a:p>
          <a:p>
            <a:pPr algn="ctr"/>
            <a:r>
              <a:rPr lang="en-US" dirty="0" smtClean="0">
                <a:solidFill>
                  <a:srgbClr val="FF0000"/>
                </a:solidFill>
              </a:rPr>
              <a:t>Timely, specific, and objective</a:t>
            </a:r>
            <a:endParaRPr lang="en-US" dirty="0">
              <a:solidFill>
                <a:srgbClr val="FF0000"/>
              </a:solidFill>
            </a:endParaRPr>
          </a:p>
        </p:txBody>
      </p:sp>
      <p:sp>
        <p:nvSpPr>
          <p:cNvPr id="18" name="TextBox 17"/>
          <p:cNvSpPr txBox="1"/>
          <p:nvPr/>
        </p:nvSpPr>
        <p:spPr>
          <a:xfrm>
            <a:off x="457200" y="4800600"/>
            <a:ext cx="1905000" cy="923330"/>
          </a:xfrm>
          <a:prstGeom prst="rect">
            <a:avLst/>
          </a:prstGeom>
          <a:noFill/>
          <a:ln>
            <a:solidFill>
              <a:schemeClr val="tx1"/>
            </a:solidFill>
            <a:prstDash val="dashDot"/>
          </a:ln>
        </p:spPr>
        <p:txBody>
          <a:bodyPr wrap="square" rtlCol="0">
            <a:spAutoFit/>
          </a:bodyPr>
          <a:lstStyle/>
          <a:p>
            <a:pPr algn="ctr"/>
            <a:r>
              <a:rPr lang="en-US" dirty="0" smtClean="0">
                <a:solidFill>
                  <a:srgbClr val="FF0000"/>
                </a:solidFill>
              </a:rPr>
              <a:t>Quick Feedback: </a:t>
            </a:r>
          </a:p>
          <a:p>
            <a:pPr algn="ctr"/>
            <a:r>
              <a:rPr lang="en-US" dirty="0" smtClean="0">
                <a:solidFill>
                  <a:srgbClr val="FF0000"/>
                </a:solidFill>
              </a:rPr>
              <a:t>Use sparingly, for what it’s worth</a:t>
            </a:r>
            <a:endParaRPr lang="en-US" dirty="0">
              <a:solidFill>
                <a:srgbClr val="FF0000"/>
              </a:solidFill>
            </a:endParaRPr>
          </a:p>
        </p:txBody>
      </p:sp>
    </p:spTree>
    <p:extLst>
      <p:ext uri="{BB962C8B-B14F-4D97-AF65-F5344CB8AC3E}">
        <p14:creationId xmlns:p14="http://schemas.microsoft.com/office/powerpoint/2010/main" val="4007108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r>
              <a:rPr lang="en-US" dirty="0" smtClean="0"/>
              <a:t>Growth Mindset – Carol Dweck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Fixed Mindset  </a:t>
            </a:r>
          </a:p>
          <a:p>
            <a:pPr lvl="1"/>
            <a:r>
              <a:rPr lang="en-US" dirty="0" smtClean="0"/>
              <a:t>My capabilities are relatively fixed and unchangeable  </a:t>
            </a:r>
          </a:p>
          <a:p>
            <a:pPr lvl="1"/>
            <a:r>
              <a:rPr lang="en-US" dirty="0" smtClean="0"/>
              <a:t>“I’m not good at that.  I’ve never been good at that.  I’ll never be good at that.”  </a:t>
            </a:r>
          </a:p>
          <a:p>
            <a:r>
              <a:rPr lang="en-US" dirty="0" smtClean="0"/>
              <a:t>Growth Mindset </a:t>
            </a:r>
          </a:p>
          <a:p>
            <a:pPr lvl="1"/>
            <a:r>
              <a:rPr lang="en-US" dirty="0" smtClean="0"/>
              <a:t>My capabilities can be improved with consistent effort </a:t>
            </a:r>
          </a:p>
          <a:p>
            <a:pPr lvl="1"/>
            <a:r>
              <a:rPr lang="en-US" dirty="0" smtClean="0"/>
              <a:t>“That doesn’t come easily to me, so I have to work harder and put systems and processes in place in order to improve.”  </a:t>
            </a:r>
          </a:p>
          <a:p>
            <a:r>
              <a:rPr lang="en-US" dirty="0" smtClean="0"/>
              <a:t>Reminds us that mistakes are a natural part of growth, because we are challenging ourselves outside our comfort zone </a:t>
            </a:r>
          </a:p>
          <a:p>
            <a:r>
              <a:rPr lang="en-US" dirty="0" smtClean="0"/>
              <a:t>Mistakes and failures are not an indictment on our abilities, simply a sign that we are attempting difficult things  </a:t>
            </a:r>
            <a:endParaRPr lang="en-US" dirty="0"/>
          </a:p>
        </p:txBody>
      </p:sp>
    </p:spTree>
    <p:extLst>
      <p:ext uri="{BB962C8B-B14F-4D97-AF65-F5344CB8AC3E}">
        <p14:creationId xmlns:p14="http://schemas.microsoft.com/office/powerpoint/2010/main" val="70751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Applied to a Learner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Feedback can cripple a learner if they believe they are powerless to improve </a:t>
            </a:r>
          </a:p>
          <a:p>
            <a:r>
              <a:rPr lang="en-US" dirty="0" smtClean="0"/>
              <a:t>Feedback can strengthen a learner if they see it as something they can change</a:t>
            </a:r>
          </a:p>
          <a:p>
            <a:r>
              <a:rPr lang="en-US" dirty="0" smtClean="0"/>
              <a:t>Teach the Growth Mindset on Day 1 </a:t>
            </a:r>
          </a:p>
          <a:p>
            <a:r>
              <a:rPr lang="en-US" dirty="0" smtClean="0"/>
              <a:t>Remind the learner during the feedback session that their shortcomings and mistakes can be overcome through effort </a:t>
            </a:r>
          </a:p>
          <a:p>
            <a:r>
              <a:rPr lang="en-US" dirty="0" smtClean="0"/>
              <a:t>Remind the learner that you are not criticizing THEM, you are pointing them in the direction of improvement </a:t>
            </a:r>
            <a:endParaRPr lang="en-US" dirty="0"/>
          </a:p>
        </p:txBody>
      </p:sp>
    </p:spTree>
    <p:extLst>
      <p:ext uri="{BB962C8B-B14F-4D97-AF65-F5344CB8AC3E}">
        <p14:creationId xmlns:p14="http://schemas.microsoft.com/office/powerpoint/2010/main" val="8040732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How to Improve Preceptor Evaluations and Feedback  &amp;quot;&quot;/&gt;&lt;property id=&quot;20307&quot; value=&quot;256&quot;/&gt;&lt;/object&gt;&lt;object type=&quot;3&quot; unique_id=&quot;10004&quot;&gt;&lt;property id=&quot;20148&quot; value=&quot;5&quot;/&gt;&lt;property id=&quot;20300&quot; value=&quot;Slide 3 - &amp;quot;Purpose and Outline &amp;quot;&quot;/&gt;&lt;property id=&quot;20307&quot; value=&quot;257&quot;/&gt;&lt;/object&gt;&lt;object type=&quot;3&quot; unique_id=&quot;10008&quot;&gt;&lt;property id=&quot;20148&quot; value=&quot;5&quot;/&gt;&lt;property id=&quot;20300&quot; value=&quot;Slide 4 - &amp;quot;Learning Objectives&amp;quot;&quot;/&gt;&lt;property id=&quot;20307&quot; value=&quot;274&quot;/&gt;&lt;/object&gt;&lt;object type=&quot;3&quot; unique_id=&quot;10028&quot;&gt;&lt;property id=&quot;20148&quot; value=&quot;5&quot;/&gt;&lt;property id=&quot;20300&quot; value=&quot;Slide 17 - &amp;quot;Questions and Discussion &amp;quot;&quot;/&gt;&lt;property id=&quot;20307&quot; value=&quot;289&quot;/&gt;&lt;/object&gt;&lt;object type=&quot;3&quot; unique_id=&quot;10337&quot;&gt;&lt;property id=&quot;20148&quot; value=&quot;5&quot;/&gt;&lt;property id=&quot;20300&quot; value=&quot;Slide 2 - &amp;quot;Disclosures&amp;quot;&quot;/&gt;&lt;property id=&quot;20307&quot; value=&quot;298&quot;/&gt;&lt;/object&gt;&lt;object type=&quot;3&quot; unique_id=&quot;10338&quot;&gt;&lt;property id=&quot;20148&quot; value=&quot;5&quot;/&gt;&lt;property id=&quot;20300&quot; value=&quot;Slide 10 - &amp;quot;Learning Objective 1&amp;quot;&quot;/&gt;&lt;property id=&quot;20307&quot; value=&quot;297&quot;/&gt;&lt;/object&gt;&lt;object type=&quot;3&quot; unique_id=&quot;10339&quot;&gt;&lt;property id=&quot;20148&quot; value=&quot;5&quot;/&gt;&lt;property id=&quot;20300&quot; value=&quot;Slide 12 - &amp;quot;Learning Objective 2&amp;quot;&quot;/&gt;&lt;property id=&quot;20307&quot; value=&quot;296&quot;/&gt;&lt;/object&gt;&lt;object type=&quot;3&quot; unique_id=&quot;19446&quot;&gt;&lt;property id=&quot;20148&quot; value=&quot;5&quot;/&gt;&lt;property id=&quot;20300&quot; value=&quot;Slide 5 - &amp;quot;Are We the Critics? &amp;quot;&quot;/&gt;&lt;property id=&quot;20307&quot; value=&quot;301&quot;/&gt;&lt;/object&gt;&lt;object type=&quot;3&quot; unique_id=&quot;19447&quot;&gt;&lt;property id=&quot;20148&quot; value=&quot;5&quot;/&gt;&lt;property id=&quot;20300&quot; value=&quot;Slide 8 - &amp;quot;Growth Mindset – Carol Dweck&amp;quot;&quot;/&gt;&lt;property id=&quot;20307&quot; value=&quot;299&quot;/&gt;&lt;/object&gt;&lt;object type=&quot;3&quot; unique_id=&quot;19448&quot;&gt;&lt;property id=&quot;20148&quot; value=&quot;5&quot;/&gt;&lt;property id=&quot;20300&quot; value=&quot;Slide 9 - &amp;quot;Applied to a Learner&amp;quot;&quot;/&gt;&lt;property id=&quot;20307&quot; value=&quot;300&quot;/&gt;&lt;/object&gt;&lt;object type=&quot;3&quot; unique_id=&quot;19557&quot;&gt;&lt;property id=&quot;20148&quot; value=&quot;5&quot;/&gt;&lt;property id=&quot;20300&quot; value=&quot;Slide 6 - &amp;quot;Barriers to Effective Feedback &amp;quot;&quot;/&gt;&lt;property id=&quot;20307&quot; value=&quot;302&quot;/&gt;&lt;/object&gt;&lt;object type=&quot;3&quot; unique_id=&quot;19558&quot;&gt;&lt;property id=&quot;20148&quot; value=&quot;5&quot;/&gt;&lt;property id=&quot;20300&quot; value=&quot;Slide 13 - &amp;quot;First, Know Yourself&amp;quot;&quot;/&gt;&lt;property id=&quot;20307&quot; value=&quot;305&quot;/&gt;&lt;/object&gt;&lt;object type=&quot;3&quot; unique_id=&quot;19559&quot;&gt;&lt;property id=&quot;20148&quot; value=&quot;5&quot;/&gt;&lt;property id=&quot;20300&quot; value=&quot;Slide 7 - &amp;quot;The Feedback Axis:  Identity and Relationship  &amp;quot;&quot;/&gt;&lt;property id=&quot;20307&quot; value=&quot;304&quot;/&gt;&lt;/object&gt;&lt;object type=&quot;3&quot; unique_id=&quot;19560&quot;&gt;&lt;property id=&quot;20148&quot; value=&quot;5&quot;/&gt;&lt;property id=&quot;20300&quot; value=&quot;Slide 11 - &amp;quot;Identity – Who Am I? &amp;quot;&quot;/&gt;&lt;property id=&quot;20307&quot; value=&quot;303&quot;/&gt;&lt;/object&gt;&lt;object type=&quot;3&quot; unique_id=&quot;19561&quot;&gt;&lt;property id=&quot;20148&quot; value=&quot;5&quot;/&gt;&lt;property id=&quot;20300&quot; value=&quot;Slide 14 - &amp;quot;For the Hardest Conversations&amp;quot;&quot;/&gt;&lt;property id=&quot;20307&quot; value=&quot;307&quot;/&gt;&lt;/object&gt;&lt;object type=&quot;3&quot; unique_id=&quot;19562&quot;&gt;&lt;property id=&quot;20148&quot; value=&quot;5&quot;/&gt;&lt;property id=&quot;20300&quot; value=&quot;Slide 15 - &amp;quot;Habits for Effective Feedback&amp;quot;&quot;/&gt;&lt;property id=&quot;20307&quot; value=&quot;306&quot;/&gt;&lt;/object&gt;&lt;object type=&quot;3&quot; unique_id=&quot;19617&quot;&gt;&lt;property id=&quot;20148&quot; value=&quot;5&quot;/&gt;&lt;property id=&quot;20300&quot; value=&quot;Slide 16 - &amp;quot;Reference &amp;quot;&quot;/&gt;&lt;property id=&quot;20307&quot; value=&quot;308&quot;/&gt;&lt;/object&gt;&lt;/object&gt;&lt;object type=&quot;8&quot; unique_id=&quot;1005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1281</TotalTime>
  <Words>1056</Words>
  <Application>Microsoft Office PowerPoint</Application>
  <PresentationFormat>On-screen Show (4:3)</PresentationFormat>
  <Paragraphs>115</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Corbel</vt:lpstr>
      <vt:lpstr>Wingdings</vt:lpstr>
      <vt:lpstr>Wingdings 2</vt:lpstr>
      <vt:lpstr>Wingdings 3</vt:lpstr>
      <vt:lpstr>Module</vt:lpstr>
      <vt:lpstr>How to Improve Preceptor Evaluations and Feedback  </vt:lpstr>
      <vt:lpstr>Disclosures</vt:lpstr>
      <vt:lpstr>Purpose and Outline </vt:lpstr>
      <vt:lpstr>Learning Objectives</vt:lpstr>
      <vt:lpstr>Are We the Critics? </vt:lpstr>
      <vt:lpstr>Barriers to Effective Feedback </vt:lpstr>
      <vt:lpstr>The Feedback Axis:  Identity and Relationship  </vt:lpstr>
      <vt:lpstr>Growth Mindset – Carol Dweck</vt:lpstr>
      <vt:lpstr>Applied to a Learner</vt:lpstr>
      <vt:lpstr>Learning Objective 1</vt:lpstr>
      <vt:lpstr>Identity – Who Am I? </vt:lpstr>
      <vt:lpstr>Learning Objective 2</vt:lpstr>
      <vt:lpstr>First, Know Yourself</vt:lpstr>
      <vt:lpstr>For the Hardest Conversations</vt:lpstr>
      <vt:lpstr>Habits for Effective Feedback</vt:lpstr>
      <vt:lpstr>Reference </vt:lpstr>
      <vt:lpstr>Questions and Discussion </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Become, Do, Say</dc:title>
  <dc:creator>vhakanhanson</dc:creator>
  <cp:lastModifiedBy>Morris, Erin</cp:lastModifiedBy>
  <cp:revision>80</cp:revision>
  <cp:lastPrinted>2012-09-13T15:32:21Z</cp:lastPrinted>
  <dcterms:created xsi:type="dcterms:W3CDTF">2012-08-28T13:46:55Z</dcterms:created>
  <dcterms:modified xsi:type="dcterms:W3CDTF">2019-09-18T20:59:31Z</dcterms:modified>
</cp:coreProperties>
</file>