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9" r:id="rId2"/>
  </p:sldIdLst>
  <p:sldSz cx="43891200" cy="21945600"/>
  <p:notesSz cx="7010400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92" userDrawn="1">
          <p15:clr>
            <a:srgbClr val="A4A3A4"/>
          </p15:clr>
        </p15:guide>
        <p15:guide id="2" pos="134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20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75"/>
    <a:srgbClr val="66CCFF"/>
    <a:srgbClr val="0099FF"/>
    <a:srgbClr val="33CCFF"/>
    <a:srgbClr val="EAEAEA"/>
    <a:srgbClr val="3399FF"/>
    <a:srgbClr val="A9A9BB"/>
    <a:srgbClr val="ABABB9"/>
    <a:srgbClr val="9E9EC6"/>
    <a:srgbClr val="9696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15" autoAdjust="0"/>
    <p:restoredTop sz="95345" autoAdjust="0"/>
  </p:normalViewPr>
  <p:slideViewPr>
    <p:cSldViewPr>
      <p:cViewPr varScale="1">
        <p:scale>
          <a:sx n="36" d="100"/>
          <a:sy n="36" d="100"/>
        </p:scale>
        <p:origin x="186" y="396"/>
      </p:cViewPr>
      <p:guideLst>
        <p:guide orient="horz" pos="7392"/>
        <p:guide pos="13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7" d="100"/>
          <a:sy n="37" d="100"/>
        </p:scale>
        <p:origin x="-1488" y="-84"/>
      </p:cViewPr>
      <p:guideLst>
        <p:guide orient="horz" pos="2909"/>
        <p:guide pos="220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ayda\Library\Containers\com.apple.mail\Data\Library\Mail%20Downloads\96AC56B7-F2EF-4C8C-9FAB-B75E9883F209\results%20for%20projec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ayda\Library\Containers\com.apple.mail\Data\Library\Mail%20Downloads\96AC56B7-F2EF-4C8C-9FAB-B75E9883F209\results%20for%20projec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Critical Lows Before and After Optimization of Par Levels</a:t>
            </a:r>
          </a:p>
        </c:rich>
      </c:tx>
      <c:layout>
        <c:manualLayout>
          <c:xMode val="edge"/>
          <c:yMode val="edge"/>
          <c:x val="0.26152649665367877"/>
          <c:y val="2.58997836735179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Sheet1!$A$12</c:f>
              <c:strCache>
                <c:ptCount val="1"/>
                <c:pt idx="0">
                  <c:v>Critical Low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Sheet1!$B$11:$C$11</c:f>
              <c:strCache>
                <c:ptCount val="2"/>
                <c:pt idx="0">
                  <c:v>Before (5/1/19-5/14/19)</c:v>
                </c:pt>
                <c:pt idx="1">
                  <c:v>After (7/1/19-7/14/19)</c:v>
                </c:pt>
              </c:strCache>
            </c:strRef>
          </c:cat>
          <c:val>
            <c:numRef>
              <c:f>Sheet1!$B$12:$C$12</c:f>
              <c:numCache>
                <c:formatCode>General</c:formatCode>
                <c:ptCount val="2"/>
                <c:pt idx="0">
                  <c:v>3573</c:v>
                </c:pt>
                <c:pt idx="1">
                  <c:v>2117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20-6E47-9F87-9ED08F5591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83784848"/>
        <c:axId val="1455857408"/>
      </c:barChart>
      <c:catAx>
        <c:axId val="1583784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5857408"/>
        <c:crosses val="autoZero"/>
        <c:auto val="1"/>
        <c:lblAlgn val="ctr"/>
        <c:lblOffset val="100"/>
        <c:noMultiLvlLbl val="0"/>
      </c:catAx>
      <c:valAx>
        <c:axId val="1455857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b" anchorCtr="0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 of Critical Lows in 2-Week Period</a:t>
                </a:r>
              </a:p>
            </c:rich>
          </c:tx>
          <c:layout>
            <c:manualLayout>
              <c:xMode val="edge"/>
              <c:yMode val="edge"/>
              <c:x val="5.4807504185646859E-3"/>
              <c:y val="0.151658746803824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b" anchorCtr="0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3784848"/>
        <c:crosses val="autoZero"/>
        <c:crossBetween val="between"/>
      </c:valAx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Number of Stock Outs Before</a:t>
            </a:r>
            <a:r>
              <a:rPr lang="en-US" sz="3200" b="1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and After Optimization of Par Levels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0305598783452858"/>
          <c:y val="1.8490510437092372E-3"/>
        </c:manualLayout>
      </c:layout>
      <c:overlay val="0"/>
      <c:spPr>
        <a:noFill/>
        <a:ln w="25400" cap="flat" cmpd="sng" algn="ctr">
          <a:noFill/>
          <a:prstDash val="solid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Sheet1!$A$8</c:f>
              <c:strCache>
                <c:ptCount val="1"/>
                <c:pt idx="0">
                  <c:v>Stock Out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Sheet1!$B$7:$C$7</c:f>
              <c:strCache>
                <c:ptCount val="2"/>
                <c:pt idx="0">
                  <c:v>Before (5/1/19-5/14/19)</c:v>
                </c:pt>
                <c:pt idx="1">
                  <c:v>After (7/1/19-7/14/19)</c:v>
                </c:pt>
              </c:strCache>
            </c:strRef>
          </c:cat>
          <c:val>
            <c:numRef>
              <c:f>Sheet1!$B$8:$C$8</c:f>
              <c:numCache>
                <c:formatCode>General</c:formatCode>
                <c:ptCount val="2"/>
                <c:pt idx="0">
                  <c:v>393</c:v>
                </c:pt>
                <c:pt idx="1">
                  <c:v>323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C0-EB4C-8A34-6E2E046FF8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9524080"/>
        <c:axId val="1301280592"/>
      </c:barChart>
      <c:catAx>
        <c:axId val="1459524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1280592"/>
        <c:crosses val="autoZero"/>
        <c:auto val="1"/>
        <c:lblAlgn val="ctr"/>
        <c:lblOffset val="100"/>
        <c:noMultiLvlLbl val="0"/>
      </c:catAx>
      <c:valAx>
        <c:axId val="1301280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3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 of Stock Outs in</a:t>
                </a:r>
                <a:r>
                  <a:rPr lang="en-US" sz="3200" b="1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2-Week Period</a:t>
                </a:r>
                <a:endPara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0"/>
              <c:y val="0.183910111077009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3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9524080"/>
        <c:crosses val="autoZero"/>
        <c:crossBetween val="between"/>
      </c:valAx>
      <c:spPr>
        <a:solidFill>
          <a:schemeClr val="lt1"/>
        </a:solidFill>
        <a:ln w="25400" cap="flat" cmpd="sng" algn="ctr">
          <a:solidFill>
            <a:schemeClr val="tx1"/>
          </a:solidFill>
          <a:prstDash val="solid"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7E7B03-4AF3-4D03-9000-4177D68ACA7E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906773-0721-4C2F-9633-96060E22C2CD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Generate Report</a:t>
          </a:r>
        </a:p>
      </dgm:t>
    </dgm:pt>
    <dgm:pt modelId="{B3AC7C6C-756D-4D71-8DAE-5DCA7E2EDBFE}" type="parTrans" cxnId="{D89A3D56-BD2E-43EB-A254-B598673D138C}">
      <dgm:prSet/>
      <dgm:spPr/>
      <dgm:t>
        <a:bodyPr/>
        <a:lstStyle/>
        <a:p>
          <a:endParaRPr lang="en-US"/>
        </a:p>
      </dgm:t>
    </dgm:pt>
    <dgm:pt modelId="{F25FDB24-7CF5-47D4-90C9-344801E9EF1B}" type="sibTrans" cxnId="{D89A3D56-BD2E-43EB-A254-B598673D138C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E46E756D-342C-4D45-9E6F-05354B0CFF0E}">
      <dgm:prSet phldrT="[Text]" custT="1"/>
      <dgm:spPr/>
      <dgm:t>
        <a:bodyPr/>
        <a:lstStyle/>
        <a:p>
          <a:pPr algn="l"/>
          <a:r>
            <a:rPr lang="en-US" sz="2800" b="0" i="0" dirty="0"/>
            <a:t>A report was generated that identified all of the pockets that stocked out and or went below the critical low value </a:t>
          </a:r>
          <a:endParaRPr lang="en-US" sz="2800" dirty="0"/>
        </a:p>
      </dgm:t>
    </dgm:pt>
    <dgm:pt modelId="{04E4F950-4194-4057-832B-88ED4C9EC3D2}" type="parTrans" cxnId="{D82C4ADB-BAE7-4069-B0F6-E689E3538C54}">
      <dgm:prSet/>
      <dgm:spPr/>
      <dgm:t>
        <a:bodyPr/>
        <a:lstStyle/>
        <a:p>
          <a:endParaRPr lang="en-US"/>
        </a:p>
      </dgm:t>
    </dgm:pt>
    <dgm:pt modelId="{3DFE80F6-72F0-4AD8-8B40-FEB4C29883D9}" type="sibTrans" cxnId="{D82C4ADB-BAE7-4069-B0F6-E689E3538C54}">
      <dgm:prSet/>
      <dgm:spPr/>
      <dgm:t>
        <a:bodyPr/>
        <a:lstStyle/>
        <a:p>
          <a:endParaRPr lang="en-US"/>
        </a:p>
      </dgm:t>
    </dgm:pt>
    <dgm:pt modelId="{13C536E8-D980-4953-A6F2-ADBCAF3CAE9F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Exclude</a:t>
          </a:r>
        </a:p>
      </dgm:t>
    </dgm:pt>
    <dgm:pt modelId="{A8A6C894-C38C-4F9C-8A08-E6EC2BC856AB}" type="parTrans" cxnId="{C191B702-0225-46F1-BAC3-6F36919B35EE}">
      <dgm:prSet/>
      <dgm:spPr/>
      <dgm:t>
        <a:bodyPr/>
        <a:lstStyle/>
        <a:p>
          <a:endParaRPr lang="en-US"/>
        </a:p>
      </dgm:t>
    </dgm:pt>
    <dgm:pt modelId="{E968C9EB-FDA1-488F-88D5-9AD7C81B057E}" type="sibTrans" cxnId="{C191B702-0225-46F1-BAC3-6F36919B35EE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822DA4EE-2F3C-4DC4-A372-2F137961809F}">
      <dgm:prSet phldrT="[Text]" custT="1"/>
      <dgm:spPr/>
      <dgm:t>
        <a:bodyPr/>
        <a:lstStyle/>
        <a:p>
          <a:r>
            <a:rPr lang="en-US" sz="2800" dirty="0"/>
            <a:t>Procedural Surgical Areas</a:t>
          </a:r>
        </a:p>
      </dgm:t>
    </dgm:pt>
    <dgm:pt modelId="{9F58DB12-C55C-44A3-B771-0478F45A014B}" type="parTrans" cxnId="{C548677B-73D5-4C1B-9CE8-641B55AD9AB4}">
      <dgm:prSet/>
      <dgm:spPr/>
      <dgm:t>
        <a:bodyPr/>
        <a:lstStyle/>
        <a:p>
          <a:endParaRPr lang="en-US"/>
        </a:p>
      </dgm:t>
    </dgm:pt>
    <dgm:pt modelId="{F9943C7C-B14F-4F08-A31F-671E3BDF37D5}" type="sibTrans" cxnId="{C548677B-73D5-4C1B-9CE8-641B55AD9AB4}">
      <dgm:prSet/>
      <dgm:spPr/>
      <dgm:t>
        <a:bodyPr/>
        <a:lstStyle/>
        <a:p>
          <a:endParaRPr lang="en-US"/>
        </a:p>
      </dgm:t>
    </dgm:pt>
    <dgm:pt modelId="{FF1CE3E2-E34D-40BD-8919-CD7358E1922A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 Create New Restock Criteria</a:t>
          </a:r>
        </a:p>
      </dgm:t>
    </dgm:pt>
    <dgm:pt modelId="{638D25EA-A811-4944-9862-628457D86691}" type="parTrans" cxnId="{8899893A-22F7-4FD0-9073-57F29846BAF6}">
      <dgm:prSet/>
      <dgm:spPr/>
      <dgm:t>
        <a:bodyPr/>
        <a:lstStyle/>
        <a:p>
          <a:endParaRPr lang="en-US"/>
        </a:p>
      </dgm:t>
    </dgm:pt>
    <dgm:pt modelId="{9B47A58A-D75C-4CA1-BC73-8FFA4F945254}" type="sibTrans" cxnId="{8899893A-22F7-4FD0-9073-57F29846BAF6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B4F0A35A-FD66-4EF3-B607-3BFAA92BDCCB}">
      <dgm:prSet phldrT="[Text]" custT="1"/>
      <dgm:spPr/>
      <dgm:t>
        <a:bodyPr/>
        <a:lstStyle/>
        <a:p>
          <a:r>
            <a:rPr lang="en-US" sz="2800" b="0" i="0" u="none" dirty="0"/>
            <a:t>Par = 4x max daily usage</a:t>
          </a:r>
          <a:endParaRPr lang="en-US" sz="2800" b="0" u="none" dirty="0"/>
        </a:p>
      </dgm:t>
    </dgm:pt>
    <dgm:pt modelId="{5FB405C5-D47A-4634-81B4-934814CA8F59}" type="parTrans" cxnId="{F96EBF59-999B-4F6A-B769-549521F54D01}">
      <dgm:prSet/>
      <dgm:spPr/>
      <dgm:t>
        <a:bodyPr/>
        <a:lstStyle/>
        <a:p>
          <a:endParaRPr lang="en-US"/>
        </a:p>
      </dgm:t>
    </dgm:pt>
    <dgm:pt modelId="{93E94A88-9569-473F-B531-9CC005C2FA87}" type="sibTrans" cxnId="{F96EBF59-999B-4F6A-B769-549521F54D01}">
      <dgm:prSet/>
      <dgm:spPr/>
      <dgm:t>
        <a:bodyPr/>
        <a:lstStyle/>
        <a:p>
          <a:endParaRPr lang="en-US"/>
        </a:p>
      </dgm:t>
    </dgm:pt>
    <dgm:pt modelId="{C205FA42-C392-4B53-A4EA-B6138AF97B9F}">
      <dgm:prSet phldrT="[Text]" custT="1"/>
      <dgm:spPr/>
      <dgm:t>
        <a:bodyPr/>
        <a:lstStyle/>
        <a:p>
          <a:r>
            <a:rPr lang="en-US" sz="2800" dirty="0"/>
            <a:t>High cost items</a:t>
          </a:r>
        </a:p>
      </dgm:t>
    </dgm:pt>
    <dgm:pt modelId="{6B4AF81C-30DF-4C83-82C5-F5C6D56671EA}" type="parTrans" cxnId="{498ADE13-1802-46E8-B7D2-F948ECC64B8A}">
      <dgm:prSet/>
      <dgm:spPr/>
      <dgm:t>
        <a:bodyPr/>
        <a:lstStyle/>
        <a:p>
          <a:endParaRPr lang="en-US"/>
        </a:p>
      </dgm:t>
    </dgm:pt>
    <dgm:pt modelId="{28E251AF-E868-4258-A97B-4A13DDBC04FD}" type="sibTrans" cxnId="{498ADE13-1802-46E8-B7D2-F948ECC64B8A}">
      <dgm:prSet/>
      <dgm:spPr/>
      <dgm:t>
        <a:bodyPr/>
        <a:lstStyle/>
        <a:p>
          <a:endParaRPr lang="en-US"/>
        </a:p>
      </dgm:t>
    </dgm:pt>
    <dgm:pt modelId="{96592FBF-2C04-474A-B6B0-8A8F1663BA4C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Implement and Adjust</a:t>
          </a:r>
        </a:p>
      </dgm:t>
    </dgm:pt>
    <dgm:pt modelId="{893211DC-B024-4327-817E-3362E8F5132A}" type="parTrans" cxnId="{42373F5E-69E6-4E06-9BBB-6A79B6532E8A}">
      <dgm:prSet/>
      <dgm:spPr/>
      <dgm:t>
        <a:bodyPr/>
        <a:lstStyle/>
        <a:p>
          <a:endParaRPr lang="en-US"/>
        </a:p>
      </dgm:t>
    </dgm:pt>
    <dgm:pt modelId="{03301FDD-5A9A-4F99-869B-278E4E821B25}" type="sibTrans" cxnId="{42373F5E-69E6-4E06-9BBB-6A79B6532E8A}">
      <dgm:prSet/>
      <dgm:spPr/>
      <dgm:t>
        <a:bodyPr/>
        <a:lstStyle/>
        <a:p>
          <a:endParaRPr lang="en-US"/>
        </a:p>
      </dgm:t>
    </dgm:pt>
    <dgm:pt modelId="{DDABB100-A4A2-4C02-B460-FC4735EADF1E}">
      <dgm:prSet phldrT="[Text]" custT="1"/>
      <dgm:spPr/>
      <dgm:t>
        <a:bodyPr/>
        <a:lstStyle/>
        <a:p>
          <a:r>
            <a:rPr lang="en-US" sz="2800" b="0" i="0" u="none" dirty="0"/>
            <a:t>Restock = 50% of Par</a:t>
          </a:r>
          <a:endParaRPr lang="en-US" sz="2800" b="0" u="none" dirty="0"/>
        </a:p>
      </dgm:t>
    </dgm:pt>
    <dgm:pt modelId="{7A04AA0D-B3A1-4DFB-AD3F-F07F5D3F75C4}" type="parTrans" cxnId="{29FF618D-0AA4-4C89-9166-E17FD53FAB43}">
      <dgm:prSet/>
      <dgm:spPr/>
      <dgm:t>
        <a:bodyPr/>
        <a:lstStyle/>
        <a:p>
          <a:endParaRPr lang="en-US"/>
        </a:p>
      </dgm:t>
    </dgm:pt>
    <dgm:pt modelId="{C07E1636-2CE6-479F-B33C-F5735EB23A5F}" type="sibTrans" cxnId="{29FF618D-0AA4-4C89-9166-E17FD53FAB43}">
      <dgm:prSet/>
      <dgm:spPr/>
      <dgm:t>
        <a:bodyPr/>
        <a:lstStyle/>
        <a:p>
          <a:endParaRPr lang="en-US"/>
        </a:p>
      </dgm:t>
    </dgm:pt>
    <dgm:pt modelId="{646F74CC-68B7-42AE-957B-A39E987C3A7A}">
      <dgm:prSet phldrT="[Text]" custT="1"/>
      <dgm:spPr/>
      <dgm:t>
        <a:bodyPr/>
        <a:lstStyle/>
        <a:p>
          <a:r>
            <a:rPr lang="en-US" sz="2800" b="0" i="0" u="none" dirty="0"/>
            <a:t>Critical low = 20% of Par</a:t>
          </a:r>
          <a:endParaRPr lang="en-US" sz="2800" b="0" u="none" dirty="0"/>
        </a:p>
      </dgm:t>
    </dgm:pt>
    <dgm:pt modelId="{E77EFEED-B40D-4F1D-AB3E-AB02BDA566BD}" type="parTrans" cxnId="{488249C8-E7E0-4638-A25C-C4AC83F7A9EA}">
      <dgm:prSet/>
      <dgm:spPr/>
      <dgm:t>
        <a:bodyPr/>
        <a:lstStyle/>
        <a:p>
          <a:endParaRPr lang="en-US"/>
        </a:p>
      </dgm:t>
    </dgm:pt>
    <dgm:pt modelId="{532989B9-8267-4A90-AE74-7A8735823C78}" type="sibTrans" cxnId="{488249C8-E7E0-4638-A25C-C4AC83F7A9EA}">
      <dgm:prSet/>
      <dgm:spPr/>
      <dgm:t>
        <a:bodyPr/>
        <a:lstStyle/>
        <a:p>
          <a:endParaRPr lang="en-US"/>
        </a:p>
      </dgm:t>
    </dgm:pt>
    <dgm:pt modelId="{FE85C6A2-411B-43EE-8335-AF8AB9AF33C7}">
      <dgm:prSet phldrT="[Text]" custT="1"/>
      <dgm:spPr/>
      <dgm:t>
        <a:bodyPr/>
        <a:lstStyle/>
        <a:p>
          <a:r>
            <a:rPr lang="en-US" sz="2800" dirty="0"/>
            <a:t>Low use items</a:t>
          </a:r>
        </a:p>
      </dgm:t>
    </dgm:pt>
    <dgm:pt modelId="{C7C4A577-3AF4-4746-9013-E49BE040D9B3}" type="parTrans" cxnId="{143C9259-22CB-43A8-9563-CC5CA66EECC6}">
      <dgm:prSet/>
      <dgm:spPr/>
      <dgm:t>
        <a:bodyPr/>
        <a:lstStyle/>
        <a:p>
          <a:endParaRPr lang="en-US"/>
        </a:p>
      </dgm:t>
    </dgm:pt>
    <dgm:pt modelId="{81C38D8F-E2D9-4D2C-B881-5B160D0B4914}" type="sibTrans" cxnId="{143C9259-22CB-43A8-9563-CC5CA66EECC6}">
      <dgm:prSet/>
      <dgm:spPr/>
      <dgm:t>
        <a:bodyPr/>
        <a:lstStyle/>
        <a:p>
          <a:endParaRPr lang="en-US"/>
        </a:p>
      </dgm:t>
    </dgm:pt>
    <dgm:pt modelId="{FB97778B-F222-4873-8B47-2C4795A171FE}">
      <dgm:prSet phldrT="[Text]" custT="1"/>
      <dgm:spPr/>
      <dgm:t>
        <a:bodyPr/>
        <a:lstStyle/>
        <a:p>
          <a:r>
            <a:rPr lang="en-US" sz="2800" b="0" i="0" dirty="0"/>
            <a:t>Review all identified pockets and adjust the Par inventory values to fit the new criteria</a:t>
          </a:r>
          <a:endParaRPr lang="en-US" sz="2800" dirty="0"/>
        </a:p>
      </dgm:t>
    </dgm:pt>
    <dgm:pt modelId="{9F461645-104F-444C-9DDC-5CB44E7385D1}" type="parTrans" cxnId="{04FA14EB-CF0F-4EB9-B0CF-06031A5615A7}">
      <dgm:prSet/>
      <dgm:spPr/>
      <dgm:t>
        <a:bodyPr/>
        <a:lstStyle/>
        <a:p>
          <a:endParaRPr lang="en-US"/>
        </a:p>
      </dgm:t>
    </dgm:pt>
    <dgm:pt modelId="{D754961D-3F30-4893-A73A-3E8040FFC2C6}" type="sibTrans" cxnId="{04FA14EB-CF0F-4EB9-B0CF-06031A5615A7}">
      <dgm:prSet/>
      <dgm:spPr/>
      <dgm:t>
        <a:bodyPr/>
        <a:lstStyle/>
        <a:p>
          <a:endParaRPr lang="en-US"/>
        </a:p>
      </dgm:t>
    </dgm:pt>
    <dgm:pt modelId="{A2BEB965-6ECA-4672-80B9-0FD25354D679}">
      <dgm:prSet phldrT="[Text]" custT="1"/>
      <dgm:spPr/>
      <dgm:t>
        <a:bodyPr/>
        <a:lstStyle/>
        <a:p>
          <a:r>
            <a:rPr lang="en-US" sz="2800" b="0" u="none" dirty="0"/>
            <a:t>No Par levels will decrease</a:t>
          </a:r>
        </a:p>
      </dgm:t>
    </dgm:pt>
    <dgm:pt modelId="{2E4392D7-63EB-4498-869E-F7513E800607}" type="parTrans" cxnId="{B005E555-CFB2-403D-87E6-A9ADEFAF5337}">
      <dgm:prSet/>
      <dgm:spPr/>
      <dgm:t>
        <a:bodyPr/>
        <a:lstStyle/>
        <a:p>
          <a:endParaRPr lang="en-US"/>
        </a:p>
      </dgm:t>
    </dgm:pt>
    <dgm:pt modelId="{BA58A0F5-48E7-4679-9BEC-89A6B2308FB5}" type="sibTrans" cxnId="{B005E555-CFB2-403D-87E6-A9ADEFAF5337}">
      <dgm:prSet/>
      <dgm:spPr/>
      <dgm:t>
        <a:bodyPr/>
        <a:lstStyle/>
        <a:p>
          <a:endParaRPr lang="en-US"/>
        </a:p>
      </dgm:t>
    </dgm:pt>
    <dgm:pt modelId="{F9F958DE-90F3-4419-AF23-A8C6D82632F8}">
      <dgm:prSet phldrT="[Text]"/>
      <dgm:spPr/>
      <dgm:t>
        <a:bodyPr/>
        <a:lstStyle/>
        <a:p>
          <a:endParaRPr lang="en-US" sz="1900" dirty="0"/>
        </a:p>
      </dgm:t>
    </dgm:pt>
    <dgm:pt modelId="{E81A6A3C-41BC-4FDE-AF86-BFA25F66ED01}" type="parTrans" cxnId="{8B198B18-1A45-49CA-9948-E3CB4C5C0A48}">
      <dgm:prSet/>
      <dgm:spPr/>
      <dgm:t>
        <a:bodyPr/>
        <a:lstStyle/>
        <a:p>
          <a:endParaRPr lang="en-US"/>
        </a:p>
      </dgm:t>
    </dgm:pt>
    <dgm:pt modelId="{50DF6BBE-046F-4F3A-B222-EFD17415C7C7}" type="sibTrans" cxnId="{8B198B18-1A45-49CA-9948-E3CB4C5C0A48}">
      <dgm:prSet/>
      <dgm:spPr/>
      <dgm:t>
        <a:bodyPr/>
        <a:lstStyle/>
        <a:p>
          <a:endParaRPr lang="en-US"/>
        </a:p>
      </dgm:t>
    </dgm:pt>
    <dgm:pt modelId="{ACC6D161-533C-455C-8DE1-11C2061C1729}">
      <dgm:prSet phldrT="[Text]"/>
      <dgm:spPr/>
      <dgm:t>
        <a:bodyPr/>
        <a:lstStyle/>
        <a:p>
          <a:endParaRPr lang="en-US" sz="2300" dirty="0"/>
        </a:p>
      </dgm:t>
    </dgm:pt>
    <dgm:pt modelId="{8F3B48EB-7DE8-40AB-B9D2-E6D90859494A}" type="parTrans" cxnId="{0F087B3D-8C70-4F30-8965-6B2F1FD85013}">
      <dgm:prSet/>
      <dgm:spPr/>
      <dgm:t>
        <a:bodyPr/>
        <a:lstStyle/>
        <a:p>
          <a:endParaRPr lang="en-US"/>
        </a:p>
      </dgm:t>
    </dgm:pt>
    <dgm:pt modelId="{B0EEA02A-BC61-494F-8B73-C951B47BA1EC}" type="sibTrans" cxnId="{0F087B3D-8C70-4F30-8965-6B2F1FD85013}">
      <dgm:prSet/>
      <dgm:spPr/>
      <dgm:t>
        <a:bodyPr/>
        <a:lstStyle/>
        <a:p>
          <a:endParaRPr lang="en-US"/>
        </a:p>
      </dgm:t>
    </dgm:pt>
    <dgm:pt modelId="{48322929-CF9A-4156-83FD-03CEB7607E55}" type="pres">
      <dgm:prSet presAssocID="{907E7B03-4AF3-4D03-9000-4177D68ACA7E}" presName="Name0" presStyleCnt="0">
        <dgm:presLayoutVars>
          <dgm:dir/>
          <dgm:animLvl val="lvl"/>
          <dgm:resizeHandles val="exact"/>
        </dgm:presLayoutVars>
      </dgm:prSet>
      <dgm:spPr/>
    </dgm:pt>
    <dgm:pt modelId="{6837EB2C-5E8C-4740-9502-D35D9BE8E2B3}" type="pres">
      <dgm:prSet presAssocID="{907E7B03-4AF3-4D03-9000-4177D68ACA7E}" presName="tSp" presStyleCnt="0"/>
      <dgm:spPr/>
    </dgm:pt>
    <dgm:pt modelId="{B661A863-784E-47D4-83F5-ED0D478BA8B5}" type="pres">
      <dgm:prSet presAssocID="{907E7B03-4AF3-4D03-9000-4177D68ACA7E}" presName="bSp" presStyleCnt="0"/>
      <dgm:spPr/>
    </dgm:pt>
    <dgm:pt modelId="{EA503BA1-288C-493C-96AA-7A01DDD43499}" type="pres">
      <dgm:prSet presAssocID="{907E7B03-4AF3-4D03-9000-4177D68ACA7E}" presName="process" presStyleCnt="0"/>
      <dgm:spPr/>
    </dgm:pt>
    <dgm:pt modelId="{CDAB07A5-1662-4F8E-BA5A-5FBC7D3129BF}" type="pres">
      <dgm:prSet presAssocID="{81906773-0721-4C2F-9633-96060E22C2CD}" presName="composite1" presStyleCnt="0"/>
      <dgm:spPr/>
    </dgm:pt>
    <dgm:pt modelId="{CCED4E55-9931-4B6D-820E-9201E2485557}" type="pres">
      <dgm:prSet presAssocID="{81906773-0721-4C2F-9633-96060E22C2CD}" presName="dummyNode1" presStyleLbl="node1" presStyleIdx="0" presStyleCnt="4"/>
      <dgm:spPr/>
    </dgm:pt>
    <dgm:pt modelId="{14E40E91-ED4E-42D3-833A-0BAA1515CBD4}" type="pres">
      <dgm:prSet presAssocID="{81906773-0721-4C2F-9633-96060E22C2CD}" presName="childNode1" presStyleLbl="bgAcc1" presStyleIdx="0" presStyleCnt="4" custScaleX="134581" custLinFactNeighborX="6743" custLinFactNeighborY="-1629">
        <dgm:presLayoutVars>
          <dgm:bulletEnabled val="1"/>
        </dgm:presLayoutVars>
      </dgm:prSet>
      <dgm:spPr/>
    </dgm:pt>
    <dgm:pt modelId="{99B7FC41-4447-48DD-95C8-FFFC678493DE}" type="pres">
      <dgm:prSet presAssocID="{81906773-0721-4C2F-9633-96060E22C2CD}" presName="childNode1tx" presStyleLbl="bgAcc1" presStyleIdx="0" presStyleCnt="4">
        <dgm:presLayoutVars>
          <dgm:bulletEnabled val="1"/>
        </dgm:presLayoutVars>
      </dgm:prSet>
      <dgm:spPr/>
    </dgm:pt>
    <dgm:pt modelId="{163D1FC8-F639-4735-8A34-2C4F939279EE}" type="pres">
      <dgm:prSet presAssocID="{81906773-0721-4C2F-9633-96060E22C2CD}" presName="parentNode1" presStyleLbl="node1" presStyleIdx="0" presStyleCnt="4" custLinFactNeighborX="17092" custLinFactNeighborY="1531">
        <dgm:presLayoutVars>
          <dgm:chMax val="1"/>
          <dgm:bulletEnabled val="1"/>
        </dgm:presLayoutVars>
      </dgm:prSet>
      <dgm:spPr/>
    </dgm:pt>
    <dgm:pt modelId="{15755081-B805-4ED6-B91C-F2CAAF270474}" type="pres">
      <dgm:prSet presAssocID="{81906773-0721-4C2F-9633-96060E22C2CD}" presName="connSite1" presStyleCnt="0"/>
      <dgm:spPr/>
    </dgm:pt>
    <dgm:pt modelId="{8300CDE2-E1F6-4941-828D-B1EA89DB96DD}" type="pres">
      <dgm:prSet presAssocID="{F25FDB24-7CF5-47D4-90C9-344801E9EF1B}" presName="Name9" presStyleLbl="sibTrans2D1" presStyleIdx="0" presStyleCnt="3" custAng="0" custScaleX="108075" custLinFactNeighborX="4603" custLinFactNeighborY="-7209"/>
      <dgm:spPr/>
    </dgm:pt>
    <dgm:pt modelId="{4AC27EA4-7CAD-4C19-A932-5252794A5056}" type="pres">
      <dgm:prSet presAssocID="{13C536E8-D980-4953-A6F2-ADBCAF3CAE9F}" presName="composite2" presStyleCnt="0"/>
      <dgm:spPr/>
    </dgm:pt>
    <dgm:pt modelId="{FBB4AEFF-C67B-4A6E-9CA9-D4C79F8C524B}" type="pres">
      <dgm:prSet presAssocID="{13C536E8-D980-4953-A6F2-ADBCAF3CAE9F}" presName="dummyNode2" presStyleLbl="node1" presStyleIdx="0" presStyleCnt="4"/>
      <dgm:spPr/>
    </dgm:pt>
    <dgm:pt modelId="{7A28FEBE-8F68-4564-83A0-E13C7DAA7FA8}" type="pres">
      <dgm:prSet presAssocID="{13C536E8-D980-4953-A6F2-ADBCAF3CAE9F}" presName="childNode2" presStyleLbl="bgAcc1" presStyleIdx="1" presStyleCnt="4" custScaleX="113292" custScaleY="109600" custLinFactNeighborX="11911" custLinFactNeighborY="3738">
        <dgm:presLayoutVars>
          <dgm:bulletEnabled val="1"/>
        </dgm:presLayoutVars>
      </dgm:prSet>
      <dgm:spPr/>
    </dgm:pt>
    <dgm:pt modelId="{C8ECFA1A-DEE5-4215-BB93-2D204F913CE9}" type="pres">
      <dgm:prSet presAssocID="{13C536E8-D980-4953-A6F2-ADBCAF3CAE9F}" presName="childNode2tx" presStyleLbl="bgAcc1" presStyleIdx="1" presStyleCnt="4">
        <dgm:presLayoutVars>
          <dgm:bulletEnabled val="1"/>
        </dgm:presLayoutVars>
      </dgm:prSet>
      <dgm:spPr/>
    </dgm:pt>
    <dgm:pt modelId="{43D35AC4-4769-41D8-997D-2E359A21A9BB}" type="pres">
      <dgm:prSet presAssocID="{13C536E8-D980-4953-A6F2-ADBCAF3CAE9F}" presName="parentNode2" presStyleLbl="node1" presStyleIdx="1" presStyleCnt="4" custLinFactNeighborX="9664" custLinFactNeighborY="30715">
        <dgm:presLayoutVars>
          <dgm:chMax val="0"/>
          <dgm:bulletEnabled val="1"/>
        </dgm:presLayoutVars>
      </dgm:prSet>
      <dgm:spPr/>
    </dgm:pt>
    <dgm:pt modelId="{5FCCACE4-E0B5-430D-A085-A92047636523}" type="pres">
      <dgm:prSet presAssocID="{13C536E8-D980-4953-A6F2-ADBCAF3CAE9F}" presName="connSite2" presStyleCnt="0"/>
      <dgm:spPr/>
    </dgm:pt>
    <dgm:pt modelId="{AA541E16-CB21-4928-B485-44EBC5EF441C}" type="pres">
      <dgm:prSet presAssocID="{E968C9EB-FDA1-488F-88D5-9AD7C81B057E}" presName="Name18" presStyleLbl="sibTrans2D1" presStyleIdx="1" presStyleCnt="3" custAng="21423957" custScaleX="106401" custLinFactNeighborX="-1009" custLinFactNeighborY="10628"/>
      <dgm:spPr/>
    </dgm:pt>
    <dgm:pt modelId="{A2D4EA39-335F-48CB-882F-8B9E09BA2D30}" type="pres">
      <dgm:prSet presAssocID="{FF1CE3E2-E34D-40BD-8919-CD7358E1922A}" presName="composite1" presStyleCnt="0"/>
      <dgm:spPr/>
    </dgm:pt>
    <dgm:pt modelId="{731B005B-E5A8-485C-B117-26B34ECEBDB2}" type="pres">
      <dgm:prSet presAssocID="{FF1CE3E2-E34D-40BD-8919-CD7358E1922A}" presName="dummyNode1" presStyleLbl="node1" presStyleIdx="1" presStyleCnt="4"/>
      <dgm:spPr/>
    </dgm:pt>
    <dgm:pt modelId="{7E97902B-094A-49F1-AA37-3DD7AE6024DC}" type="pres">
      <dgm:prSet presAssocID="{FF1CE3E2-E34D-40BD-8919-CD7358E1922A}" presName="childNode1" presStyleLbl="bgAcc1" presStyleIdx="2" presStyleCnt="4" custScaleX="176182" custLinFactNeighborX="6378" custLinFactNeighborY="1805">
        <dgm:presLayoutVars>
          <dgm:bulletEnabled val="1"/>
        </dgm:presLayoutVars>
      </dgm:prSet>
      <dgm:spPr/>
    </dgm:pt>
    <dgm:pt modelId="{68E39589-074E-4821-8F72-F3BB9D0F8B7A}" type="pres">
      <dgm:prSet presAssocID="{FF1CE3E2-E34D-40BD-8919-CD7358E1922A}" presName="childNode1tx" presStyleLbl="bgAcc1" presStyleIdx="2" presStyleCnt="4">
        <dgm:presLayoutVars>
          <dgm:bulletEnabled val="1"/>
        </dgm:presLayoutVars>
      </dgm:prSet>
      <dgm:spPr/>
    </dgm:pt>
    <dgm:pt modelId="{BE5E36FE-163F-4443-9F21-DC23079A49AF}" type="pres">
      <dgm:prSet presAssocID="{FF1CE3E2-E34D-40BD-8919-CD7358E1922A}" presName="parentNode1" presStyleLbl="node1" presStyleIdx="2" presStyleCnt="4" custLinFactNeighborX="16922" custLinFactNeighborY="421">
        <dgm:presLayoutVars>
          <dgm:chMax val="1"/>
          <dgm:bulletEnabled val="1"/>
        </dgm:presLayoutVars>
      </dgm:prSet>
      <dgm:spPr/>
    </dgm:pt>
    <dgm:pt modelId="{B827EBD3-8D47-42AF-B591-38C89556BE77}" type="pres">
      <dgm:prSet presAssocID="{FF1CE3E2-E34D-40BD-8919-CD7358E1922A}" presName="connSite1" presStyleCnt="0"/>
      <dgm:spPr/>
    </dgm:pt>
    <dgm:pt modelId="{27B1A37A-76D0-44E3-BCB1-ADADA18A23CB}" type="pres">
      <dgm:prSet presAssocID="{9B47A58A-D75C-4CA1-BC73-8FFA4F945254}" presName="Name9" presStyleLbl="sibTrans2D1" presStyleIdx="2" presStyleCnt="3" custAng="407622" custScaleX="109039" custLinFactNeighborX="4680" custLinFactNeighborY="-8879"/>
      <dgm:spPr/>
    </dgm:pt>
    <dgm:pt modelId="{9DED3868-3C89-4905-BA5F-63C8A6ABCB53}" type="pres">
      <dgm:prSet presAssocID="{96592FBF-2C04-474A-B6B0-8A8F1663BA4C}" presName="composite2" presStyleCnt="0"/>
      <dgm:spPr/>
    </dgm:pt>
    <dgm:pt modelId="{EFE9B064-AD3D-456A-8CF7-EF812CFC2C01}" type="pres">
      <dgm:prSet presAssocID="{96592FBF-2C04-474A-B6B0-8A8F1663BA4C}" presName="dummyNode2" presStyleLbl="node1" presStyleIdx="2" presStyleCnt="4"/>
      <dgm:spPr/>
    </dgm:pt>
    <dgm:pt modelId="{46A84C2F-FF68-42B6-9349-C7E02B91F9B5}" type="pres">
      <dgm:prSet presAssocID="{96592FBF-2C04-474A-B6B0-8A8F1663BA4C}" presName="childNode2" presStyleLbl="bgAcc1" presStyleIdx="3" presStyleCnt="4" custScaleX="128841" custScaleY="125899">
        <dgm:presLayoutVars>
          <dgm:bulletEnabled val="1"/>
        </dgm:presLayoutVars>
      </dgm:prSet>
      <dgm:spPr/>
    </dgm:pt>
    <dgm:pt modelId="{6FD3345E-E86E-4067-A470-95F617247D78}" type="pres">
      <dgm:prSet presAssocID="{96592FBF-2C04-474A-B6B0-8A8F1663BA4C}" presName="childNode2tx" presStyleLbl="bgAcc1" presStyleIdx="3" presStyleCnt="4">
        <dgm:presLayoutVars>
          <dgm:bulletEnabled val="1"/>
        </dgm:presLayoutVars>
      </dgm:prSet>
      <dgm:spPr/>
    </dgm:pt>
    <dgm:pt modelId="{66398149-0F56-44C1-ABAD-1759B1B0B1AB}" type="pres">
      <dgm:prSet presAssocID="{96592FBF-2C04-474A-B6B0-8A8F1663BA4C}" presName="parentNode2" presStyleLbl="node1" presStyleIdx="3" presStyleCnt="4" custLinFactNeighborX="-505" custLinFactNeighborY="-5075">
        <dgm:presLayoutVars>
          <dgm:chMax val="0"/>
          <dgm:bulletEnabled val="1"/>
        </dgm:presLayoutVars>
      </dgm:prSet>
      <dgm:spPr/>
    </dgm:pt>
    <dgm:pt modelId="{0BA08327-9868-44FF-B233-B52DFF02EB3F}" type="pres">
      <dgm:prSet presAssocID="{96592FBF-2C04-474A-B6B0-8A8F1663BA4C}" presName="connSite2" presStyleCnt="0"/>
      <dgm:spPr/>
    </dgm:pt>
  </dgm:ptLst>
  <dgm:cxnLst>
    <dgm:cxn modelId="{C191B702-0225-46F1-BAC3-6F36919B35EE}" srcId="{907E7B03-4AF3-4D03-9000-4177D68ACA7E}" destId="{13C536E8-D980-4953-A6F2-ADBCAF3CAE9F}" srcOrd="1" destOrd="0" parTransId="{A8A6C894-C38C-4F9C-8A08-E6EC2BC856AB}" sibTransId="{E968C9EB-FDA1-488F-88D5-9AD7C81B057E}"/>
    <dgm:cxn modelId="{498ADE13-1802-46E8-B7D2-F948ECC64B8A}" srcId="{13C536E8-D980-4953-A6F2-ADBCAF3CAE9F}" destId="{C205FA42-C392-4B53-A4EA-B6138AF97B9F}" srcOrd="1" destOrd="0" parTransId="{6B4AF81C-30DF-4C83-82C5-F5C6D56671EA}" sibTransId="{28E251AF-E868-4258-A97B-4A13DDBC04FD}"/>
    <dgm:cxn modelId="{8B198B18-1A45-49CA-9948-E3CB4C5C0A48}" srcId="{13C536E8-D980-4953-A6F2-ADBCAF3CAE9F}" destId="{F9F958DE-90F3-4419-AF23-A8C6D82632F8}" srcOrd="0" destOrd="0" parTransId="{E81A6A3C-41BC-4FDE-AF86-BFA25F66ED01}" sibTransId="{50DF6BBE-046F-4F3A-B222-EFD17415C7C7}"/>
    <dgm:cxn modelId="{193EDA24-E4E8-4D8E-96DA-37211FB2B64B}" type="presOf" srcId="{ACC6D161-533C-455C-8DE1-11C2061C1729}" destId="{46A84C2F-FF68-42B6-9349-C7E02B91F9B5}" srcOrd="0" destOrd="0" presId="urn:microsoft.com/office/officeart/2005/8/layout/hProcess4"/>
    <dgm:cxn modelId="{6C6EC130-361E-4479-8848-5CAF4E3EEBB0}" type="presOf" srcId="{C205FA42-C392-4B53-A4EA-B6138AF97B9F}" destId="{C8ECFA1A-DEE5-4215-BB93-2D204F913CE9}" srcOrd="1" destOrd="1" presId="urn:microsoft.com/office/officeart/2005/8/layout/hProcess4"/>
    <dgm:cxn modelId="{8899893A-22F7-4FD0-9073-57F29846BAF6}" srcId="{907E7B03-4AF3-4D03-9000-4177D68ACA7E}" destId="{FF1CE3E2-E34D-40BD-8919-CD7358E1922A}" srcOrd="2" destOrd="0" parTransId="{638D25EA-A811-4944-9862-628457D86691}" sibTransId="{9B47A58A-D75C-4CA1-BC73-8FFA4F945254}"/>
    <dgm:cxn modelId="{D19A9C3B-9D00-4E81-98EA-013AACA68F7E}" type="presOf" srcId="{A2BEB965-6ECA-4672-80B9-0FD25354D679}" destId="{7E97902B-094A-49F1-AA37-3DD7AE6024DC}" srcOrd="0" destOrd="3" presId="urn:microsoft.com/office/officeart/2005/8/layout/hProcess4"/>
    <dgm:cxn modelId="{0F087B3D-8C70-4F30-8965-6B2F1FD85013}" srcId="{96592FBF-2C04-474A-B6B0-8A8F1663BA4C}" destId="{ACC6D161-533C-455C-8DE1-11C2061C1729}" srcOrd="0" destOrd="0" parTransId="{8F3B48EB-7DE8-40AB-B9D2-E6D90859494A}" sibTransId="{B0EEA02A-BC61-494F-8B73-C951B47BA1EC}"/>
    <dgm:cxn modelId="{42373F5E-69E6-4E06-9BBB-6A79B6532E8A}" srcId="{907E7B03-4AF3-4D03-9000-4177D68ACA7E}" destId="{96592FBF-2C04-474A-B6B0-8A8F1663BA4C}" srcOrd="3" destOrd="0" parTransId="{893211DC-B024-4327-817E-3362E8F5132A}" sibTransId="{03301FDD-5A9A-4F99-869B-278E4E821B25}"/>
    <dgm:cxn modelId="{729CE866-8C37-459E-8F6F-06EA89D6C3AA}" type="presOf" srcId="{FB97778B-F222-4873-8B47-2C4795A171FE}" destId="{6FD3345E-E86E-4067-A470-95F617247D78}" srcOrd="1" destOrd="1" presId="urn:microsoft.com/office/officeart/2005/8/layout/hProcess4"/>
    <dgm:cxn modelId="{B35B0D48-E175-416C-B6C8-D75563FF349D}" type="presOf" srcId="{FE85C6A2-411B-43EE-8335-AF8AB9AF33C7}" destId="{7A28FEBE-8F68-4564-83A0-E13C7DAA7FA8}" srcOrd="0" destOrd="2" presId="urn:microsoft.com/office/officeart/2005/8/layout/hProcess4"/>
    <dgm:cxn modelId="{84D66448-BBF4-4F25-8E5C-751AE17C51C1}" type="presOf" srcId="{FB97778B-F222-4873-8B47-2C4795A171FE}" destId="{46A84C2F-FF68-42B6-9349-C7E02B91F9B5}" srcOrd="0" destOrd="1" presId="urn:microsoft.com/office/officeart/2005/8/layout/hProcess4"/>
    <dgm:cxn modelId="{98833A4C-B422-47E9-A895-1B4D99E7DB01}" type="presOf" srcId="{C205FA42-C392-4B53-A4EA-B6138AF97B9F}" destId="{7A28FEBE-8F68-4564-83A0-E13C7DAA7FA8}" srcOrd="0" destOrd="1" presId="urn:microsoft.com/office/officeart/2005/8/layout/hProcess4"/>
    <dgm:cxn modelId="{04A04573-B446-43E7-8C31-84A5AFCD1239}" type="presOf" srcId="{F9F958DE-90F3-4419-AF23-A8C6D82632F8}" destId="{C8ECFA1A-DEE5-4215-BB93-2D204F913CE9}" srcOrd="1" destOrd="0" presId="urn:microsoft.com/office/officeart/2005/8/layout/hProcess4"/>
    <dgm:cxn modelId="{B005E555-CFB2-403D-87E6-A9ADEFAF5337}" srcId="{FF1CE3E2-E34D-40BD-8919-CD7358E1922A}" destId="{A2BEB965-6ECA-4672-80B9-0FD25354D679}" srcOrd="3" destOrd="0" parTransId="{2E4392D7-63EB-4498-869E-F7513E800607}" sibTransId="{BA58A0F5-48E7-4679-9BEC-89A6B2308FB5}"/>
    <dgm:cxn modelId="{D89A3D56-BD2E-43EB-A254-B598673D138C}" srcId="{907E7B03-4AF3-4D03-9000-4177D68ACA7E}" destId="{81906773-0721-4C2F-9633-96060E22C2CD}" srcOrd="0" destOrd="0" parTransId="{B3AC7C6C-756D-4D71-8DAE-5DCA7E2EDBFE}" sibTransId="{F25FDB24-7CF5-47D4-90C9-344801E9EF1B}"/>
    <dgm:cxn modelId="{143C9259-22CB-43A8-9563-CC5CA66EECC6}" srcId="{13C536E8-D980-4953-A6F2-ADBCAF3CAE9F}" destId="{FE85C6A2-411B-43EE-8335-AF8AB9AF33C7}" srcOrd="2" destOrd="0" parTransId="{C7C4A577-3AF4-4746-9013-E49BE040D9B3}" sibTransId="{81C38D8F-E2D9-4D2C-B881-5B160D0B4914}"/>
    <dgm:cxn modelId="{F96EBF59-999B-4F6A-B769-549521F54D01}" srcId="{FF1CE3E2-E34D-40BD-8919-CD7358E1922A}" destId="{B4F0A35A-FD66-4EF3-B607-3BFAA92BDCCB}" srcOrd="0" destOrd="0" parTransId="{5FB405C5-D47A-4634-81B4-934814CA8F59}" sibTransId="{93E94A88-9569-473F-B531-9CC005C2FA87}"/>
    <dgm:cxn modelId="{9619EB79-9081-403E-9D92-40000A5008FE}" type="presOf" srcId="{646F74CC-68B7-42AE-957B-A39E987C3A7A}" destId="{68E39589-074E-4821-8F72-F3BB9D0F8B7A}" srcOrd="1" destOrd="2" presId="urn:microsoft.com/office/officeart/2005/8/layout/hProcess4"/>
    <dgm:cxn modelId="{C548677B-73D5-4C1B-9CE8-641B55AD9AB4}" srcId="{13C536E8-D980-4953-A6F2-ADBCAF3CAE9F}" destId="{822DA4EE-2F3C-4DC4-A372-2F137961809F}" srcOrd="3" destOrd="0" parTransId="{9F58DB12-C55C-44A3-B771-0478F45A014B}" sibTransId="{F9943C7C-B14F-4F08-A31F-671E3BDF37D5}"/>
    <dgm:cxn modelId="{51A08683-3A21-41CE-BD46-4F6982494A3C}" type="presOf" srcId="{822DA4EE-2F3C-4DC4-A372-2F137961809F}" destId="{7A28FEBE-8F68-4564-83A0-E13C7DAA7FA8}" srcOrd="0" destOrd="3" presId="urn:microsoft.com/office/officeart/2005/8/layout/hProcess4"/>
    <dgm:cxn modelId="{39A1C186-27FF-4776-A407-FCF1E6482F65}" type="presOf" srcId="{646F74CC-68B7-42AE-957B-A39E987C3A7A}" destId="{7E97902B-094A-49F1-AA37-3DD7AE6024DC}" srcOrd="0" destOrd="2" presId="urn:microsoft.com/office/officeart/2005/8/layout/hProcess4"/>
    <dgm:cxn modelId="{0C05638B-9F0E-4937-855E-360058D5BC8B}" type="presOf" srcId="{FF1CE3E2-E34D-40BD-8919-CD7358E1922A}" destId="{BE5E36FE-163F-4443-9F21-DC23079A49AF}" srcOrd="0" destOrd="0" presId="urn:microsoft.com/office/officeart/2005/8/layout/hProcess4"/>
    <dgm:cxn modelId="{29FF618D-0AA4-4C89-9166-E17FD53FAB43}" srcId="{FF1CE3E2-E34D-40BD-8919-CD7358E1922A}" destId="{DDABB100-A4A2-4C02-B460-FC4735EADF1E}" srcOrd="1" destOrd="0" parTransId="{7A04AA0D-B3A1-4DFB-AD3F-F07F5D3F75C4}" sibTransId="{C07E1636-2CE6-479F-B33C-F5735EB23A5F}"/>
    <dgm:cxn modelId="{1392E58F-591A-41A1-A47C-7D31594B8BEE}" type="presOf" srcId="{DDABB100-A4A2-4C02-B460-FC4735EADF1E}" destId="{68E39589-074E-4821-8F72-F3BB9D0F8B7A}" srcOrd="1" destOrd="1" presId="urn:microsoft.com/office/officeart/2005/8/layout/hProcess4"/>
    <dgm:cxn modelId="{DB0ECF96-8A71-40B8-BC5F-093BF59CF244}" type="presOf" srcId="{F25FDB24-7CF5-47D4-90C9-344801E9EF1B}" destId="{8300CDE2-E1F6-4941-828D-B1EA89DB96DD}" srcOrd="0" destOrd="0" presId="urn:microsoft.com/office/officeart/2005/8/layout/hProcess4"/>
    <dgm:cxn modelId="{26DE199A-530D-42F1-AFFD-9FA7E9B88E7C}" type="presOf" srcId="{81906773-0721-4C2F-9633-96060E22C2CD}" destId="{163D1FC8-F639-4735-8A34-2C4F939279EE}" srcOrd="0" destOrd="0" presId="urn:microsoft.com/office/officeart/2005/8/layout/hProcess4"/>
    <dgm:cxn modelId="{8862C69B-EED4-4A61-988E-0AA5C143E852}" type="presOf" srcId="{A2BEB965-6ECA-4672-80B9-0FD25354D679}" destId="{68E39589-074E-4821-8F72-F3BB9D0F8B7A}" srcOrd="1" destOrd="3" presId="urn:microsoft.com/office/officeart/2005/8/layout/hProcess4"/>
    <dgm:cxn modelId="{EF96399F-4F0F-497D-8759-F37B11DF62B9}" type="presOf" srcId="{907E7B03-4AF3-4D03-9000-4177D68ACA7E}" destId="{48322929-CF9A-4156-83FD-03CEB7607E55}" srcOrd="0" destOrd="0" presId="urn:microsoft.com/office/officeart/2005/8/layout/hProcess4"/>
    <dgm:cxn modelId="{053C43AA-93D6-485F-91CF-AACB21A5675E}" type="presOf" srcId="{E46E756D-342C-4D45-9E6F-05354B0CFF0E}" destId="{99B7FC41-4447-48DD-95C8-FFFC678493DE}" srcOrd="1" destOrd="0" presId="urn:microsoft.com/office/officeart/2005/8/layout/hProcess4"/>
    <dgm:cxn modelId="{046F46AE-76CD-4858-8BD4-C10D6382C170}" type="presOf" srcId="{ACC6D161-533C-455C-8DE1-11C2061C1729}" destId="{6FD3345E-E86E-4067-A470-95F617247D78}" srcOrd="1" destOrd="0" presId="urn:microsoft.com/office/officeart/2005/8/layout/hProcess4"/>
    <dgm:cxn modelId="{1C6E56B4-7782-43E5-B42B-0AE8095A0D2B}" type="presOf" srcId="{9B47A58A-D75C-4CA1-BC73-8FFA4F945254}" destId="{27B1A37A-76D0-44E3-BCB1-ADADA18A23CB}" srcOrd="0" destOrd="0" presId="urn:microsoft.com/office/officeart/2005/8/layout/hProcess4"/>
    <dgm:cxn modelId="{C55EE9B8-33D3-45E0-A151-2FFA0EF3F628}" type="presOf" srcId="{E46E756D-342C-4D45-9E6F-05354B0CFF0E}" destId="{14E40E91-ED4E-42D3-833A-0BAA1515CBD4}" srcOrd="0" destOrd="0" presId="urn:microsoft.com/office/officeart/2005/8/layout/hProcess4"/>
    <dgm:cxn modelId="{35D25CC0-5AE7-467E-9164-8030F6BF4223}" type="presOf" srcId="{DDABB100-A4A2-4C02-B460-FC4735EADF1E}" destId="{7E97902B-094A-49F1-AA37-3DD7AE6024DC}" srcOrd="0" destOrd="1" presId="urn:microsoft.com/office/officeart/2005/8/layout/hProcess4"/>
    <dgm:cxn modelId="{488249C8-E7E0-4638-A25C-C4AC83F7A9EA}" srcId="{FF1CE3E2-E34D-40BD-8919-CD7358E1922A}" destId="{646F74CC-68B7-42AE-957B-A39E987C3A7A}" srcOrd="2" destOrd="0" parTransId="{E77EFEED-B40D-4F1D-AB3E-AB02BDA566BD}" sibTransId="{532989B9-8267-4A90-AE74-7A8735823C78}"/>
    <dgm:cxn modelId="{50CAC8C8-90FE-4D51-8B58-4C94EEFDA9DB}" type="presOf" srcId="{822DA4EE-2F3C-4DC4-A372-2F137961809F}" destId="{C8ECFA1A-DEE5-4215-BB93-2D204F913CE9}" srcOrd="1" destOrd="3" presId="urn:microsoft.com/office/officeart/2005/8/layout/hProcess4"/>
    <dgm:cxn modelId="{305978CB-7E39-4D7D-8EAC-A2E3674A1643}" type="presOf" srcId="{F9F958DE-90F3-4419-AF23-A8C6D82632F8}" destId="{7A28FEBE-8F68-4564-83A0-E13C7DAA7FA8}" srcOrd="0" destOrd="0" presId="urn:microsoft.com/office/officeart/2005/8/layout/hProcess4"/>
    <dgm:cxn modelId="{255111D5-ED3C-4F90-BB9B-AE057E38171C}" type="presOf" srcId="{B4F0A35A-FD66-4EF3-B607-3BFAA92BDCCB}" destId="{68E39589-074E-4821-8F72-F3BB9D0F8B7A}" srcOrd="1" destOrd="0" presId="urn:microsoft.com/office/officeart/2005/8/layout/hProcess4"/>
    <dgm:cxn modelId="{5A294FD5-09EB-4EF3-ACBD-616866F9CC2C}" type="presOf" srcId="{96592FBF-2C04-474A-B6B0-8A8F1663BA4C}" destId="{66398149-0F56-44C1-ABAD-1759B1B0B1AB}" srcOrd="0" destOrd="0" presId="urn:microsoft.com/office/officeart/2005/8/layout/hProcess4"/>
    <dgm:cxn modelId="{33DFDDD5-0A2B-4D1D-ADAE-4039973EE301}" type="presOf" srcId="{E968C9EB-FDA1-488F-88D5-9AD7C81B057E}" destId="{AA541E16-CB21-4928-B485-44EBC5EF441C}" srcOrd="0" destOrd="0" presId="urn:microsoft.com/office/officeart/2005/8/layout/hProcess4"/>
    <dgm:cxn modelId="{D82C4ADB-BAE7-4069-B0F6-E689E3538C54}" srcId="{81906773-0721-4C2F-9633-96060E22C2CD}" destId="{E46E756D-342C-4D45-9E6F-05354B0CFF0E}" srcOrd="0" destOrd="0" parTransId="{04E4F950-4194-4057-832B-88ED4C9EC3D2}" sibTransId="{3DFE80F6-72F0-4AD8-8B40-FEB4C29883D9}"/>
    <dgm:cxn modelId="{F5F7E7E6-1074-4D68-936B-F1E5202E43F5}" type="presOf" srcId="{FE85C6A2-411B-43EE-8335-AF8AB9AF33C7}" destId="{C8ECFA1A-DEE5-4215-BB93-2D204F913CE9}" srcOrd="1" destOrd="2" presId="urn:microsoft.com/office/officeart/2005/8/layout/hProcess4"/>
    <dgm:cxn modelId="{04FA14EB-CF0F-4EB9-B0CF-06031A5615A7}" srcId="{96592FBF-2C04-474A-B6B0-8A8F1663BA4C}" destId="{FB97778B-F222-4873-8B47-2C4795A171FE}" srcOrd="1" destOrd="0" parTransId="{9F461645-104F-444C-9DDC-5CB44E7385D1}" sibTransId="{D754961D-3F30-4893-A73A-3E8040FFC2C6}"/>
    <dgm:cxn modelId="{1D5947ED-C20F-4307-B463-F03AE124606F}" type="presOf" srcId="{B4F0A35A-FD66-4EF3-B607-3BFAA92BDCCB}" destId="{7E97902B-094A-49F1-AA37-3DD7AE6024DC}" srcOrd="0" destOrd="0" presId="urn:microsoft.com/office/officeart/2005/8/layout/hProcess4"/>
    <dgm:cxn modelId="{46EFB8F7-8A35-463F-9BDF-1573E0721E29}" type="presOf" srcId="{13C536E8-D980-4953-A6F2-ADBCAF3CAE9F}" destId="{43D35AC4-4769-41D8-997D-2E359A21A9BB}" srcOrd="0" destOrd="0" presId="urn:microsoft.com/office/officeart/2005/8/layout/hProcess4"/>
    <dgm:cxn modelId="{90ADC01F-ABE6-49FF-BED7-8E088B911772}" type="presParOf" srcId="{48322929-CF9A-4156-83FD-03CEB7607E55}" destId="{6837EB2C-5E8C-4740-9502-D35D9BE8E2B3}" srcOrd="0" destOrd="0" presId="urn:microsoft.com/office/officeart/2005/8/layout/hProcess4"/>
    <dgm:cxn modelId="{FF71AF0A-9A2E-4005-87AF-D4FF780BEE48}" type="presParOf" srcId="{48322929-CF9A-4156-83FD-03CEB7607E55}" destId="{B661A863-784E-47D4-83F5-ED0D478BA8B5}" srcOrd="1" destOrd="0" presId="urn:microsoft.com/office/officeart/2005/8/layout/hProcess4"/>
    <dgm:cxn modelId="{19E3F4D9-65B0-4DB1-9FF2-B281A891CFB0}" type="presParOf" srcId="{48322929-CF9A-4156-83FD-03CEB7607E55}" destId="{EA503BA1-288C-493C-96AA-7A01DDD43499}" srcOrd="2" destOrd="0" presId="urn:microsoft.com/office/officeart/2005/8/layout/hProcess4"/>
    <dgm:cxn modelId="{EA03490B-D98B-4158-AF88-AB5E76E319BB}" type="presParOf" srcId="{EA503BA1-288C-493C-96AA-7A01DDD43499}" destId="{CDAB07A5-1662-4F8E-BA5A-5FBC7D3129BF}" srcOrd="0" destOrd="0" presId="urn:microsoft.com/office/officeart/2005/8/layout/hProcess4"/>
    <dgm:cxn modelId="{47242569-A859-4EEE-9D1D-CD5BE0B015B7}" type="presParOf" srcId="{CDAB07A5-1662-4F8E-BA5A-5FBC7D3129BF}" destId="{CCED4E55-9931-4B6D-820E-9201E2485557}" srcOrd="0" destOrd="0" presId="urn:microsoft.com/office/officeart/2005/8/layout/hProcess4"/>
    <dgm:cxn modelId="{1023B2D7-81EB-497C-B8F0-0C63CE153252}" type="presParOf" srcId="{CDAB07A5-1662-4F8E-BA5A-5FBC7D3129BF}" destId="{14E40E91-ED4E-42D3-833A-0BAA1515CBD4}" srcOrd="1" destOrd="0" presId="urn:microsoft.com/office/officeart/2005/8/layout/hProcess4"/>
    <dgm:cxn modelId="{C7E8AB2A-8B1E-4BB1-BA1B-DB8472315CAC}" type="presParOf" srcId="{CDAB07A5-1662-4F8E-BA5A-5FBC7D3129BF}" destId="{99B7FC41-4447-48DD-95C8-FFFC678493DE}" srcOrd="2" destOrd="0" presId="urn:microsoft.com/office/officeart/2005/8/layout/hProcess4"/>
    <dgm:cxn modelId="{AEAB958B-BB48-48A5-921E-3D5967748FB6}" type="presParOf" srcId="{CDAB07A5-1662-4F8E-BA5A-5FBC7D3129BF}" destId="{163D1FC8-F639-4735-8A34-2C4F939279EE}" srcOrd="3" destOrd="0" presId="urn:microsoft.com/office/officeart/2005/8/layout/hProcess4"/>
    <dgm:cxn modelId="{38CF72F1-DBFD-42F4-85BA-6B3F4CBEE9F0}" type="presParOf" srcId="{CDAB07A5-1662-4F8E-BA5A-5FBC7D3129BF}" destId="{15755081-B805-4ED6-B91C-F2CAAF270474}" srcOrd="4" destOrd="0" presId="urn:microsoft.com/office/officeart/2005/8/layout/hProcess4"/>
    <dgm:cxn modelId="{69E11CE3-9FD4-4CF5-8434-E17746979A11}" type="presParOf" srcId="{EA503BA1-288C-493C-96AA-7A01DDD43499}" destId="{8300CDE2-E1F6-4941-828D-B1EA89DB96DD}" srcOrd="1" destOrd="0" presId="urn:microsoft.com/office/officeart/2005/8/layout/hProcess4"/>
    <dgm:cxn modelId="{5A59E3F8-7BF2-4160-B8E7-1D5B6A824669}" type="presParOf" srcId="{EA503BA1-288C-493C-96AA-7A01DDD43499}" destId="{4AC27EA4-7CAD-4C19-A932-5252794A5056}" srcOrd="2" destOrd="0" presId="urn:microsoft.com/office/officeart/2005/8/layout/hProcess4"/>
    <dgm:cxn modelId="{0A892FBD-0205-4545-88F6-B835E12D186C}" type="presParOf" srcId="{4AC27EA4-7CAD-4C19-A932-5252794A5056}" destId="{FBB4AEFF-C67B-4A6E-9CA9-D4C79F8C524B}" srcOrd="0" destOrd="0" presId="urn:microsoft.com/office/officeart/2005/8/layout/hProcess4"/>
    <dgm:cxn modelId="{53C7C8BC-822E-43AD-928B-262109295244}" type="presParOf" srcId="{4AC27EA4-7CAD-4C19-A932-5252794A5056}" destId="{7A28FEBE-8F68-4564-83A0-E13C7DAA7FA8}" srcOrd="1" destOrd="0" presId="urn:microsoft.com/office/officeart/2005/8/layout/hProcess4"/>
    <dgm:cxn modelId="{C06B87AA-F517-4473-AE1F-9E532E975218}" type="presParOf" srcId="{4AC27EA4-7CAD-4C19-A932-5252794A5056}" destId="{C8ECFA1A-DEE5-4215-BB93-2D204F913CE9}" srcOrd="2" destOrd="0" presId="urn:microsoft.com/office/officeart/2005/8/layout/hProcess4"/>
    <dgm:cxn modelId="{E5E04BC3-7F0E-492D-8A37-78586274A6AE}" type="presParOf" srcId="{4AC27EA4-7CAD-4C19-A932-5252794A5056}" destId="{43D35AC4-4769-41D8-997D-2E359A21A9BB}" srcOrd="3" destOrd="0" presId="urn:microsoft.com/office/officeart/2005/8/layout/hProcess4"/>
    <dgm:cxn modelId="{03EEB4F5-5BC6-40AC-AE1C-74A16DB87ED9}" type="presParOf" srcId="{4AC27EA4-7CAD-4C19-A932-5252794A5056}" destId="{5FCCACE4-E0B5-430D-A085-A92047636523}" srcOrd="4" destOrd="0" presId="urn:microsoft.com/office/officeart/2005/8/layout/hProcess4"/>
    <dgm:cxn modelId="{DDE6CBD8-E181-4688-889E-7224C37A9FF2}" type="presParOf" srcId="{EA503BA1-288C-493C-96AA-7A01DDD43499}" destId="{AA541E16-CB21-4928-B485-44EBC5EF441C}" srcOrd="3" destOrd="0" presId="urn:microsoft.com/office/officeart/2005/8/layout/hProcess4"/>
    <dgm:cxn modelId="{B01EECCE-8E8C-4BB5-949E-01186793EA52}" type="presParOf" srcId="{EA503BA1-288C-493C-96AA-7A01DDD43499}" destId="{A2D4EA39-335F-48CB-882F-8B9E09BA2D30}" srcOrd="4" destOrd="0" presId="urn:microsoft.com/office/officeart/2005/8/layout/hProcess4"/>
    <dgm:cxn modelId="{50E637F1-3FB9-4DC6-84FD-37EE84AC58A4}" type="presParOf" srcId="{A2D4EA39-335F-48CB-882F-8B9E09BA2D30}" destId="{731B005B-E5A8-485C-B117-26B34ECEBDB2}" srcOrd="0" destOrd="0" presId="urn:microsoft.com/office/officeart/2005/8/layout/hProcess4"/>
    <dgm:cxn modelId="{114D84C6-D905-4EAB-9FC8-61D2BD4FC1AB}" type="presParOf" srcId="{A2D4EA39-335F-48CB-882F-8B9E09BA2D30}" destId="{7E97902B-094A-49F1-AA37-3DD7AE6024DC}" srcOrd="1" destOrd="0" presId="urn:microsoft.com/office/officeart/2005/8/layout/hProcess4"/>
    <dgm:cxn modelId="{BC29877B-8F26-4056-A468-8B17FCF9F5C1}" type="presParOf" srcId="{A2D4EA39-335F-48CB-882F-8B9E09BA2D30}" destId="{68E39589-074E-4821-8F72-F3BB9D0F8B7A}" srcOrd="2" destOrd="0" presId="urn:microsoft.com/office/officeart/2005/8/layout/hProcess4"/>
    <dgm:cxn modelId="{E28B836C-A409-4C64-9DB7-86B16773DB77}" type="presParOf" srcId="{A2D4EA39-335F-48CB-882F-8B9E09BA2D30}" destId="{BE5E36FE-163F-4443-9F21-DC23079A49AF}" srcOrd="3" destOrd="0" presId="urn:microsoft.com/office/officeart/2005/8/layout/hProcess4"/>
    <dgm:cxn modelId="{954A1E6D-DBE9-42EB-988C-75EF3E7E4D70}" type="presParOf" srcId="{A2D4EA39-335F-48CB-882F-8B9E09BA2D30}" destId="{B827EBD3-8D47-42AF-B591-38C89556BE77}" srcOrd="4" destOrd="0" presId="urn:microsoft.com/office/officeart/2005/8/layout/hProcess4"/>
    <dgm:cxn modelId="{C8FE708F-CBA0-4771-824F-9B3B1651BBA8}" type="presParOf" srcId="{EA503BA1-288C-493C-96AA-7A01DDD43499}" destId="{27B1A37A-76D0-44E3-BCB1-ADADA18A23CB}" srcOrd="5" destOrd="0" presId="urn:microsoft.com/office/officeart/2005/8/layout/hProcess4"/>
    <dgm:cxn modelId="{3FF51FF5-475B-492C-A6DB-382924434BA0}" type="presParOf" srcId="{EA503BA1-288C-493C-96AA-7A01DDD43499}" destId="{9DED3868-3C89-4905-BA5F-63C8A6ABCB53}" srcOrd="6" destOrd="0" presId="urn:microsoft.com/office/officeart/2005/8/layout/hProcess4"/>
    <dgm:cxn modelId="{591E4DEC-D293-49FC-976E-BC7B636FA3FE}" type="presParOf" srcId="{9DED3868-3C89-4905-BA5F-63C8A6ABCB53}" destId="{EFE9B064-AD3D-456A-8CF7-EF812CFC2C01}" srcOrd="0" destOrd="0" presId="urn:microsoft.com/office/officeart/2005/8/layout/hProcess4"/>
    <dgm:cxn modelId="{BE583213-7161-41F7-90BC-11D27412BE92}" type="presParOf" srcId="{9DED3868-3C89-4905-BA5F-63C8A6ABCB53}" destId="{46A84C2F-FF68-42B6-9349-C7E02B91F9B5}" srcOrd="1" destOrd="0" presId="urn:microsoft.com/office/officeart/2005/8/layout/hProcess4"/>
    <dgm:cxn modelId="{D3DDC61B-8367-418C-A0B5-EA32AD93142B}" type="presParOf" srcId="{9DED3868-3C89-4905-BA5F-63C8A6ABCB53}" destId="{6FD3345E-E86E-4067-A470-95F617247D78}" srcOrd="2" destOrd="0" presId="urn:microsoft.com/office/officeart/2005/8/layout/hProcess4"/>
    <dgm:cxn modelId="{BA541B77-0BF9-4503-B28F-765611D5D05F}" type="presParOf" srcId="{9DED3868-3C89-4905-BA5F-63C8A6ABCB53}" destId="{66398149-0F56-44C1-ABAD-1759B1B0B1AB}" srcOrd="3" destOrd="0" presId="urn:microsoft.com/office/officeart/2005/8/layout/hProcess4"/>
    <dgm:cxn modelId="{66380420-4B49-4441-B068-AB2967F3EE8E}" type="presParOf" srcId="{9DED3868-3C89-4905-BA5F-63C8A6ABCB53}" destId="{0BA08327-9868-44FF-B233-B52DFF02EB3F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E40E91-ED4E-42D3-833A-0BAA1515CBD4}">
      <dsp:nvSpPr>
        <dsp:cNvPr id="0" name=""/>
        <dsp:cNvSpPr/>
      </dsp:nvSpPr>
      <dsp:spPr>
        <a:xfrm>
          <a:off x="355719" y="1240184"/>
          <a:ext cx="4014151" cy="24601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0" i="0" kern="1200" dirty="0"/>
            <a:t>A report was generated that identified all of the pockets that stocked out and or went below the critical low value </a:t>
          </a:r>
          <a:endParaRPr lang="en-US" sz="2800" kern="1200" dirty="0"/>
        </a:p>
      </dsp:txBody>
      <dsp:txXfrm>
        <a:off x="412333" y="1296798"/>
        <a:ext cx="3900923" cy="1819712"/>
      </dsp:txXfrm>
    </dsp:sp>
    <dsp:sp modelId="{8300CDE2-E1F6-4941-828D-B1EA89DB96DD}">
      <dsp:nvSpPr>
        <dsp:cNvPr id="0" name=""/>
        <dsp:cNvSpPr/>
      </dsp:nvSpPr>
      <dsp:spPr>
        <a:xfrm>
          <a:off x="2672766" y="811372"/>
          <a:ext cx="4780612" cy="4423420"/>
        </a:xfrm>
        <a:prstGeom prst="leftCircularArrow">
          <a:avLst>
            <a:gd name="adj1" fmla="val 4729"/>
            <a:gd name="adj2" fmla="val 604534"/>
            <a:gd name="adj3" fmla="val 2456387"/>
            <a:gd name="adj4" fmla="val 9100832"/>
            <a:gd name="adj5" fmla="val 5517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3D1FC8-F639-4735-8A34-2C4F939279EE}">
      <dsp:nvSpPr>
        <dsp:cNvPr id="0" name=""/>
        <dsp:cNvSpPr/>
      </dsp:nvSpPr>
      <dsp:spPr>
        <a:xfrm>
          <a:off x="1786301" y="3229341"/>
          <a:ext cx="2651291" cy="1054331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Generate Report</a:t>
          </a:r>
        </a:p>
      </dsp:txBody>
      <dsp:txXfrm>
        <a:off x="1817181" y="3260221"/>
        <a:ext cx="2589531" cy="992571"/>
      </dsp:txXfrm>
    </dsp:sp>
    <dsp:sp modelId="{7A28FEBE-8F68-4564-83A0-E13C7DAA7FA8}">
      <dsp:nvSpPr>
        <dsp:cNvPr id="0" name=""/>
        <dsp:cNvSpPr/>
      </dsp:nvSpPr>
      <dsp:spPr>
        <a:xfrm>
          <a:off x="5520112" y="1253289"/>
          <a:ext cx="3379164" cy="26962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9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High cost items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Low use items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Procedural Surgical Areas</a:t>
          </a:r>
        </a:p>
      </dsp:txBody>
      <dsp:txXfrm>
        <a:off x="5582161" y="1893112"/>
        <a:ext cx="3255066" cy="1994404"/>
      </dsp:txXfrm>
    </dsp:sp>
    <dsp:sp modelId="{AA541E16-CB21-4928-B485-44EBC5EF441C}">
      <dsp:nvSpPr>
        <dsp:cNvPr id="0" name=""/>
        <dsp:cNvSpPr/>
      </dsp:nvSpPr>
      <dsp:spPr>
        <a:xfrm rot="21423957">
          <a:off x="6872102" y="-16788"/>
          <a:ext cx="6082576" cy="5716653"/>
        </a:xfrm>
        <a:prstGeom prst="circularArrow">
          <a:avLst>
            <a:gd name="adj1" fmla="val 3659"/>
            <a:gd name="adj2" fmla="val 455745"/>
            <a:gd name="adj3" fmla="val 19159364"/>
            <a:gd name="adj4" fmla="val 12366130"/>
            <a:gd name="adj5" fmla="val 4269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D35AC4-4769-41D8-997D-2E359A21A9BB}">
      <dsp:nvSpPr>
        <dsp:cNvPr id="0" name=""/>
        <dsp:cNvSpPr/>
      </dsp:nvSpPr>
      <dsp:spPr>
        <a:xfrm>
          <a:off x="6282116" y="1076088"/>
          <a:ext cx="2651291" cy="1054331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Exclude</a:t>
          </a:r>
        </a:p>
      </dsp:txBody>
      <dsp:txXfrm>
        <a:off x="6312996" y="1106968"/>
        <a:ext cx="2589531" cy="992571"/>
      </dsp:txXfrm>
    </dsp:sp>
    <dsp:sp modelId="{7E97902B-094A-49F1-AA37-3DD7AE6024DC}">
      <dsp:nvSpPr>
        <dsp:cNvPr id="0" name=""/>
        <dsp:cNvSpPr/>
      </dsp:nvSpPr>
      <dsp:spPr>
        <a:xfrm>
          <a:off x="9863519" y="1324664"/>
          <a:ext cx="5254985" cy="24601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0" i="0" u="none" kern="1200" dirty="0"/>
            <a:t>Par = 4x max daily usage</a:t>
          </a:r>
          <a:endParaRPr lang="en-US" sz="2800" b="0" u="none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0" i="0" u="none" kern="1200" dirty="0"/>
            <a:t>Restock = 50% of Par</a:t>
          </a:r>
          <a:endParaRPr lang="en-US" sz="2800" b="0" u="none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0" i="0" u="none" kern="1200" dirty="0"/>
            <a:t>Critical low = 20% of Par</a:t>
          </a:r>
          <a:endParaRPr lang="en-US" sz="2800" b="0" u="none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0" u="none" kern="1200" dirty="0"/>
            <a:t>No Par levels will decrease</a:t>
          </a:r>
        </a:p>
      </dsp:txBody>
      <dsp:txXfrm>
        <a:off x="9920133" y="1381278"/>
        <a:ext cx="5141757" cy="1819712"/>
      </dsp:txXfrm>
    </dsp:sp>
    <dsp:sp modelId="{27B1A37A-76D0-44E3-BCB1-ADADA18A23CB}">
      <dsp:nvSpPr>
        <dsp:cNvPr id="0" name=""/>
        <dsp:cNvSpPr/>
      </dsp:nvSpPr>
      <dsp:spPr>
        <a:xfrm rot="407622">
          <a:off x="12730864" y="204950"/>
          <a:ext cx="5451098" cy="4999219"/>
        </a:xfrm>
        <a:prstGeom prst="leftCircularArrow">
          <a:avLst>
            <a:gd name="adj1" fmla="val 4184"/>
            <a:gd name="adj2" fmla="val 527801"/>
            <a:gd name="adj3" fmla="val 2301431"/>
            <a:gd name="adj4" fmla="val 9022608"/>
            <a:gd name="adj5" fmla="val 4882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5E36FE-163F-4443-9F21-DC23079A49AF}">
      <dsp:nvSpPr>
        <dsp:cNvPr id="0" name=""/>
        <dsp:cNvSpPr/>
      </dsp:nvSpPr>
      <dsp:spPr>
        <a:xfrm>
          <a:off x="11920898" y="3217638"/>
          <a:ext cx="2651291" cy="1054331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 Create New Restock Criteria</a:t>
          </a:r>
        </a:p>
      </dsp:txBody>
      <dsp:txXfrm>
        <a:off x="11951778" y="3248518"/>
        <a:ext cx="2589531" cy="992571"/>
      </dsp:txXfrm>
    </dsp:sp>
    <dsp:sp modelId="{46A84C2F-FF68-42B6-9349-C7E02B91F9B5}">
      <dsp:nvSpPr>
        <dsp:cNvPr id="0" name=""/>
        <dsp:cNvSpPr/>
      </dsp:nvSpPr>
      <dsp:spPr>
        <a:xfrm>
          <a:off x="15924363" y="959412"/>
          <a:ext cx="3842944" cy="30972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3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0" i="0" kern="1200" dirty="0"/>
            <a:t>Review all identified pockets and adjust the Par inventory values to fit the new criteria</a:t>
          </a:r>
          <a:endParaRPr lang="en-US" sz="2800" kern="1200" dirty="0"/>
        </a:p>
      </dsp:txBody>
      <dsp:txXfrm>
        <a:off x="15995639" y="1694384"/>
        <a:ext cx="3700392" cy="2291000"/>
      </dsp:txXfrm>
    </dsp:sp>
    <dsp:sp modelId="{66398149-0F56-44C1-ABAD-1759B1B0B1AB}">
      <dsp:nvSpPr>
        <dsp:cNvPr id="0" name=""/>
        <dsp:cNvSpPr/>
      </dsp:nvSpPr>
      <dsp:spPr>
        <a:xfrm>
          <a:off x="17003918" y="697310"/>
          <a:ext cx="2651291" cy="1054331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Implement and Adjust</a:t>
          </a:r>
        </a:p>
      </dsp:txBody>
      <dsp:txXfrm>
        <a:off x="17034798" y="728190"/>
        <a:ext cx="2589531" cy="9925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6636" cy="461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014" tIns="44007" rIns="88014" bIns="44007" numCol="1" anchor="t" anchorCtr="0" compatLnSpc="1">
            <a:prstTxWarp prst="textNoShape">
              <a:avLst/>
            </a:prstTxWarp>
          </a:bodyPr>
          <a:lstStyle>
            <a:lvl1pPr defTabSz="879762">
              <a:defRPr sz="1100">
                <a:effectLst/>
              </a:defRPr>
            </a:lvl1pPr>
          </a:lstStyle>
          <a:p>
            <a:endParaRPr lang="en-US" altLang="zh-CN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1"/>
            <a:ext cx="3036636" cy="461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014" tIns="44007" rIns="88014" bIns="44007" numCol="1" anchor="t" anchorCtr="0" compatLnSpc="1">
            <a:prstTxWarp prst="textNoShape">
              <a:avLst/>
            </a:prstTxWarp>
          </a:bodyPr>
          <a:lstStyle>
            <a:lvl1pPr algn="r" defTabSz="879762">
              <a:defRPr sz="1100">
                <a:effectLst/>
              </a:defRPr>
            </a:lvl1pPr>
          </a:lstStyle>
          <a:p>
            <a:endParaRPr lang="en-US" altLang="zh-CN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316"/>
            <a:ext cx="3036636" cy="46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014" tIns="44007" rIns="88014" bIns="44007" numCol="1" anchor="b" anchorCtr="0" compatLnSpc="1">
            <a:prstTxWarp prst="textNoShape">
              <a:avLst/>
            </a:prstTxWarp>
          </a:bodyPr>
          <a:lstStyle>
            <a:lvl1pPr defTabSz="879762">
              <a:defRPr sz="1100">
                <a:effectLst/>
              </a:defRPr>
            </a:lvl1pPr>
          </a:lstStyle>
          <a:p>
            <a:endParaRPr lang="en-US" altLang="zh-CN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772316"/>
            <a:ext cx="3036636" cy="46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014" tIns="44007" rIns="88014" bIns="44007" numCol="1" anchor="b" anchorCtr="0" compatLnSpc="1">
            <a:prstTxWarp prst="textNoShape">
              <a:avLst/>
            </a:prstTxWarp>
          </a:bodyPr>
          <a:lstStyle>
            <a:lvl1pPr algn="r" defTabSz="879762">
              <a:defRPr sz="1100">
                <a:effectLst/>
              </a:defRPr>
            </a:lvl1pPr>
          </a:lstStyle>
          <a:p>
            <a:fld id="{A32C1D4B-C558-4D56-B334-B6525C1553B9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02224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2181" cy="456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008" tIns="44003" rIns="88008" bIns="44003" numCol="1" anchor="t" anchorCtr="0" compatLnSpc="1">
            <a:prstTxWarp prst="textNoShape">
              <a:avLst/>
            </a:prstTxWarp>
          </a:bodyPr>
          <a:lstStyle>
            <a:lvl1pPr defTabSz="879762">
              <a:defRPr sz="1100">
                <a:effectLst/>
              </a:defRPr>
            </a:lvl1pPr>
          </a:lstStyle>
          <a:p>
            <a:endParaRPr lang="en-US" altLang="zh-C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7379" y="0"/>
            <a:ext cx="3022181" cy="456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008" tIns="44003" rIns="88008" bIns="44003" numCol="1" anchor="t" anchorCtr="0" compatLnSpc="1">
            <a:prstTxWarp prst="textNoShape">
              <a:avLst/>
            </a:prstTxWarp>
          </a:bodyPr>
          <a:lstStyle>
            <a:lvl1pPr algn="r" defTabSz="879762">
              <a:defRPr sz="1100">
                <a:effectLst/>
              </a:defRPr>
            </a:lvl1pPr>
          </a:lstStyle>
          <a:p>
            <a:endParaRPr lang="en-US" altLang="zh-CN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6350" y="684213"/>
            <a:ext cx="7011988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3995" y="4418586"/>
            <a:ext cx="5090369" cy="4112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008" tIns="44003" rIns="88008" bIns="440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58855"/>
            <a:ext cx="3022181" cy="457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008" tIns="44003" rIns="88008" bIns="44003" numCol="1" anchor="b" anchorCtr="0" compatLnSpc="1">
            <a:prstTxWarp prst="textNoShape">
              <a:avLst/>
            </a:prstTxWarp>
          </a:bodyPr>
          <a:lstStyle>
            <a:lvl1pPr defTabSz="879762">
              <a:defRPr sz="1100">
                <a:effectLst/>
              </a:defRPr>
            </a:lvl1pPr>
          </a:lstStyle>
          <a:p>
            <a:endParaRPr lang="en-US" altLang="zh-CN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7379" y="8758855"/>
            <a:ext cx="3022181" cy="457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008" tIns="44003" rIns="88008" bIns="44003" numCol="1" anchor="b" anchorCtr="0" compatLnSpc="1">
            <a:prstTxWarp prst="textNoShape">
              <a:avLst/>
            </a:prstTxWarp>
          </a:bodyPr>
          <a:lstStyle>
            <a:lvl1pPr algn="r" defTabSz="879762">
              <a:defRPr sz="1100">
                <a:effectLst/>
              </a:defRPr>
            </a:lvl1pPr>
          </a:lstStyle>
          <a:p>
            <a:fld id="{E8D62693-AC37-442B-9F9B-1540E10E03F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527972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123" y="6817786"/>
            <a:ext cx="37306956" cy="47032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4246" y="12435419"/>
            <a:ext cx="30722711" cy="56091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47230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279" y="878417"/>
            <a:ext cx="39502644" cy="3657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279" y="5120217"/>
            <a:ext cx="39502644" cy="1448329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6175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968" y="878417"/>
            <a:ext cx="9874956" cy="1872509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279" y="878417"/>
            <a:ext cx="29492222" cy="1872509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8272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279" y="878417"/>
            <a:ext cx="39502644" cy="3657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4279" y="5120217"/>
            <a:ext cx="39502644" cy="144832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8924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1" y="14102295"/>
            <a:ext cx="37306956" cy="435821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1" y="9301692"/>
            <a:ext cx="37306956" cy="4800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3372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279" y="878417"/>
            <a:ext cx="39502644" cy="3657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280" y="5120217"/>
            <a:ext cx="19683588" cy="1448329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13335" y="5120217"/>
            <a:ext cx="19683590" cy="1448329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0907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279" y="878417"/>
            <a:ext cx="39502644" cy="3657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279" y="4912785"/>
            <a:ext cx="19392900" cy="204681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279" y="6959602"/>
            <a:ext cx="19392900" cy="1264390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5557" y="4912785"/>
            <a:ext cx="19401368" cy="204681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5557" y="6959602"/>
            <a:ext cx="19401368" cy="1264390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1132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279" y="878417"/>
            <a:ext cx="39502644" cy="3657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2052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3102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278" y="874186"/>
            <a:ext cx="14439900" cy="37179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523" y="874186"/>
            <a:ext cx="24536400" cy="187293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278" y="4592109"/>
            <a:ext cx="14439900" cy="15011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1275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3545" y="15361712"/>
            <a:ext cx="26334156" cy="181398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3545" y="1961095"/>
            <a:ext cx="26334156" cy="13166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3545" y="17175695"/>
            <a:ext cx="26334156" cy="2574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5372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891200" cy="21945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074988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074988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</a:defRPr>
      </a:lvl2pPr>
      <a:lvl3pPr algn="ctr" defTabSz="3074988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</a:defRPr>
      </a:lvl3pPr>
      <a:lvl4pPr algn="ctr" defTabSz="3074988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</a:defRPr>
      </a:lvl4pPr>
      <a:lvl5pPr algn="ctr" defTabSz="3074988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</a:defRPr>
      </a:lvl5pPr>
      <a:lvl6pPr marL="457200" algn="ctr" defTabSz="3074988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</a:defRPr>
      </a:lvl6pPr>
      <a:lvl7pPr marL="914400" algn="ctr" defTabSz="3074988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</a:defRPr>
      </a:lvl7pPr>
      <a:lvl8pPr marL="1371600" algn="ctr" defTabSz="3074988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</a:defRPr>
      </a:lvl8pPr>
      <a:lvl9pPr marL="1828800" algn="ctr" defTabSz="3074988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</a:defRPr>
      </a:lvl9pPr>
    </p:titleStyle>
    <p:bodyStyle>
      <a:lvl1pPr marL="1150938" indent="-1150938" algn="l" defTabSz="3074988" rtl="0" eaLnBrk="0" fontAlgn="base" hangingPunct="0">
        <a:spcBef>
          <a:spcPct val="20000"/>
        </a:spcBef>
        <a:spcAft>
          <a:spcPct val="0"/>
        </a:spcAft>
        <a:buChar char="•"/>
        <a:defRPr sz="10700">
          <a:solidFill>
            <a:schemeClr val="tx1"/>
          </a:solidFill>
          <a:latin typeface="+mn-lt"/>
          <a:ea typeface="+mn-ea"/>
          <a:cs typeface="+mn-cs"/>
        </a:defRPr>
      </a:lvl1pPr>
      <a:lvl2pPr marL="2497138" indent="-960438" algn="l" defTabSz="3074988" rtl="0" eaLnBrk="0" fontAlgn="base" hangingPunct="0">
        <a:spcBef>
          <a:spcPct val="20000"/>
        </a:spcBef>
        <a:spcAft>
          <a:spcPct val="0"/>
        </a:spcAft>
        <a:buChar char="–"/>
        <a:defRPr sz="9500">
          <a:solidFill>
            <a:schemeClr val="tx1"/>
          </a:solidFill>
          <a:latin typeface="+mn-lt"/>
        </a:defRPr>
      </a:lvl2pPr>
      <a:lvl3pPr marL="3843338" indent="-768350" algn="l" defTabSz="3074988" rtl="0" eaLnBrk="0" fontAlgn="base" hangingPunct="0">
        <a:spcBef>
          <a:spcPct val="20000"/>
        </a:spcBef>
        <a:spcAft>
          <a:spcPct val="0"/>
        </a:spcAft>
        <a:buChar char="•"/>
        <a:defRPr sz="8100">
          <a:solidFill>
            <a:schemeClr val="tx1"/>
          </a:solidFill>
          <a:latin typeface="+mn-lt"/>
        </a:defRPr>
      </a:lvl3pPr>
      <a:lvl4pPr marL="5384800" indent="-773113" algn="l" defTabSz="3074988" rtl="0" eaLnBrk="0" fontAlgn="base" hangingPunct="0">
        <a:spcBef>
          <a:spcPct val="20000"/>
        </a:spcBef>
        <a:spcAft>
          <a:spcPct val="0"/>
        </a:spcAft>
        <a:buChar char="–"/>
        <a:defRPr sz="6500">
          <a:solidFill>
            <a:schemeClr val="tx1"/>
          </a:solidFill>
          <a:latin typeface="+mn-lt"/>
        </a:defRPr>
      </a:lvl4pPr>
      <a:lvl5pPr marL="6921500" indent="-768350" algn="l" defTabSz="3074988" rtl="0" eaLnBrk="0" fontAlgn="base" hangingPunct="0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</a:defRPr>
      </a:lvl5pPr>
      <a:lvl6pPr marL="7378700" indent="-768350" algn="l" defTabSz="3074988" rtl="0" eaLnBrk="0" fontAlgn="base" hangingPunct="0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</a:defRPr>
      </a:lvl6pPr>
      <a:lvl7pPr marL="7835900" indent="-768350" algn="l" defTabSz="3074988" rtl="0" eaLnBrk="0" fontAlgn="base" hangingPunct="0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</a:defRPr>
      </a:lvl7pPr>
      <a:lvl8pPr marL="8293100" indent="-768350" algn="l" defTabSz="3074988" rtl="0" eaLnBrk="0" fontAlgn="base" hangingPunct="0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</a:defRPr>
      </a:lvl8pPr>
      <a:lvl9pPr marL="8750300" indent="-768350" algn="l" defTabSz="3074988" rtl="0" eaLnBrk="0" fontAlgn="base" hangingPunct="0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7.xml"/><Relationship Id="rId7" Type="http://schemas.openxmlformats.org/officeDocument/2006/relationships/diagramLayout" Target="../diagrams/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diagramData" Target="../diagrams/data1.xml"/><Relationship Id="rId11" Type="http://schemas.openxmlformats.org/officeDocument/2006/relationships/image" Target="../media/image2.png"/><Relationship Id="rId5" Type="http://schemas.openxmlformats.org/officeDocument/2006/relationships/chart" Target="../charts/chart2.xml"/><Relationship Id="rId10" Type="http://schemas.microsoft.com/office/2007/relationships/diagramDrawing" Target="../diagrams/drawing1.xml"/><Relationship Id="rId4" Type="http://schemas.openxmlformats.org/officeDocument/2006/relationships/chart" Target="../charts/chart1.xml"/><Relationship Id="rId9" Type="http://schemas.openxmlformats.org/officeDocument/2006/relationships/diagramColors" Target="../diagrams/colors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62"/>
          <p:cNvSpPr txBox="1">
            <a:spLocks noChangeArrowheads="1"/>
          </p:cNvSpPr>
          <p:nvPr/>
        </p:nvSpPr>
        <p:spPr bwMode="auto">
          <a:xfrm>
            <a:off x="10737277" y="175702"/>
            <a:ext cx="30867924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FFBF0B"/>
                  </a:outerShdw>
                </a:effectLst>
              </a14:hiddenEffects>
            </a:ext>
          </a:extLst>
        </p:spPr>
        <p:txBody>
          <a:bodyPr lIns="61170" tIns="30584" rIns="61170" bIns="30584" anchor="t" anchorCtr="0"/>
          <a:lstStyle>
            <a:lvl1pPr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zh-CN" sz="8000" b="1" dirty="0">
                <a:solidFill>
                  <a:schemeClr val="bg1"/>
                </a:solidFill>
                <a:effectLst/>
                <a:latin typeface="Calibri"/>
                <a:ea typeface="SimSun" pitchFamily="2" charset="-122"/>
                <a:cs typeface="Calibri"/>
              </a:rPr>
              <a:t>Utilization of Critical Low Data to Optimize Automated Dispensing Cabinet Inventory Levels Using Rotational Pharmacy Students</a:t>
            </a:r>
          </a:p>
        </p:txBody>
      </p:sp>
      <p:sp>
        <p:nvSpPr>
          <p:cNvPr id="16" name="Text Box 262"/>
          <p:cNvSpPr txBox="1">
            <a:spLocks noChangeArrowheads="1"/>
          </p:cNvSpPr>
          <p:nvPr/>
        </p:nvSpPr>
        <p:spPr bwMode="auto">
          <a:xfrm>
            <a:off x="10744203" y="2590800"/>
            <a:ext cx="20421597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FFBF0B"/>
                  </a:outerShdw>
                </a:effectLst>
              </a14:hiddenEffects>
            </a:ext>
          </a:extLst>
        </p:spPr>
        <p:txBody>
          <a:bodyPr lIns="61170" tIns="30584" rIns="61170" bIns="30584" anchor="t" anchorCtr="0"/>
          <a:lstStyle>
            <a:lvl1pPr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4000" dirty="0">
                <a:solidFill>
                  <a:schemeClr val="bg1"/>
                </a:solidFill>
                <a:effectLst/>
                <a:latin typeface="Calibri"/>
                <a:ea typeface="SimSun" pitchFamily="2" charset="-122"/>
                <a:cs typeface="Calibri"/>
              </a:rPr>
              <a:t>Jayda Minor, Kaitlin Parker, Andrew Harsh, Michael Wing, Pharm D Candidates 2021, </a:t>
            </a:r>
          </a:p>
          <a:p>
            <a:pPr algn="ctr">
              <a:spcBef>
                <a:spcPct val="20000"/>
              </a:spcBef>
            </a:pPr>
            <a:r>
              <a:rPr lang="en-US" altLang="zh-CN" sz="4000" dirty="0">
                <a:solidFill>
                  <a:schemeClr val="bg1"/>
                </a:solidFill>
                <a:effectLst/>
                <a:latin typeface="Calibri"/>
                <a:ea typeface="SimSun" pitchFamily="2" charset="-122"/>
                <a:cs typeface="Calibri"/>
              </a:rPr>
              <a:t>Spencer Pummel </a:t>
            </a:r>
            <a:r>
              <a:rPr lang="en-US" altLang="zh-CN" sz="4000" dirty="0" err="1">
                <a:solidFill>
                  <a:schemeClr val="bg1"/>
                </a:solidFill>
                <a:effectLst/>
                <a:latin typeface="Calibri"/>
                <a:ea typeface="SimSun" pitchFamily="2" charset="-122"/>
                <a:cs typeface="Calibri"/>
              </a:rPr>
              <a:t>Pharm.D</a:t>
            </a:r>
            <a:r>
              <a:rPr lang="en-US" altLang="zh-CN" sz="4000" dirty="0">
                <a:solidFill>
                  <a:schemeClr val="bg1"/>
                </a:solidFill>
                <a:effectLst/>
                <a:latin typeface="Calibri"/>
                <a:ea typeface="SimSun" pitchFamily="2" charset="-122"/>
                <a:cs typeface="Calibri"/>
              </a:rPr>
              <a:t>. BCPS</a:t>
            </a:r>
          </a:p>
          <a:p>
            <a:pPr>
              <a:spcBef>
                <a:spcPct val="20000"/>
              </a:spcBef>
            </a:pPr>
            <a:endParaRPr lang="en-US" altLang="zh-CN" sz="3600" dirty="0">
              <a:solidFill>
                <a:schemeClr val="bg1"/>
              </a:solidFill>
              <a:effectLst/>
              <a:latin typeface="Calibri"/>
              <a:ea typeface="SimSun" pitchFamily="2" charset="-122"/>
              <a:cs typeface="Calibri"/>
            </a:endParaRPr>
          </a:p>
        </p:txBody>
      </p:sp>
      <p:sp>
        <p:nvSpPr>
          <p:cNvPr id="4" name="Google Shape;93;p1"/>
          <p:cNvSpPr txBox="1"/>
          <p:nvPr/>
        </p:nvSpPr>
        <p:spPr>
          <a:xfrm>
            <a:off x="596126" y="5445197"/>
            <a:ext cx="10838002" cy="6339254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106675" tIns="106675" rIns="106675" bIns="1066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71500" lvl="0" indent="-571500">
              <a:buSzPts val="4800"/>
              <a:buFont typeface="Arial" panose="020B0604020202020204" pitchFamily="34" charset="0"/>
              <a:buChar char="•"/>
            </a:pPr>
            <a:r>
              <a:rPr lang="en-US" sz="320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After installation of </a:t>
            </a:r>
            <a:r>
              <a:rPr lang="en-US" sz="3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new automated dispensing cabinets (ADC) at </a:t>
            </a:r>
            <a:r>
              <a:rPr lang="en-US" sz="320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Sain</a:t>
            </a:r>
            <a:r>
              <a:rPr lang="en-US" sz="3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 Luke’s Hospital (</a:t>
            </a:r>
            <a:r>
              <a:rPr lang="en-US" sz="320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SLH), there was a marked increase in critically low and stocked out medication levels throughout the hospital. </a:t>
            </a:r>
            <a:endParaRPr sz="320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 panose="020B0604020202020204" pitchFamily="34" charset="0"/>
              <a:buChar char="•"/>
            </a:pPr>
            <a:r>
              <a:rPr lang="en-US" sz="320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This resulted in an increased effort for pharmacy staff to maintain inventory levels, ultimately delaying medication administration. </a:t>
            </a:r>
          </a:p>
          <a:p>
            <a:pPr marL="571500" lvl="0" indent="-571500">
              <a:buSzPts val="48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similar study found that optimization of ADC’s shortly after implementation improved pharmacy technician workflow and reduced stockout percentages</a:t>
            </a:r>
            <a:r>
              <a:rPr lang="en-US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3200" i="0" u="none" strike="noStrike" cap="none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6127" y="4614199"/>
            <a:ext cx="1083800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Background</a:t>
            </a:r>
          </a:p>
        </p:txBody>
      </p:sp>
      <p:sp>
        <p:nvSpPr>
          <p:cNvPr id="6" name="Google Shape;91;p1"/>
          <p:cNvSpPr txBox="1"/>
          <p:nvPr/>
        </p:nvSpPr>
        <p:spPr>
          <a:xfrm>
            <a:off x="643580" y="12905523"/>
            <a:ext cx="10833397" cy="2448971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106675" tIns="106675" rIns="106675" bIns="1066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3200" dirty="0">
                <a:solidFill>
                  <a:srgbClr val="000000"/>
                </a:solidFill>
                <a:ea typeface="Calibri"/>
                <a:cs typeface="Times New Roman" panose="02020603050405020304" pitchFamily="18" charset="0"/>
                <a:sym typeface="Calibri"/>
              </a:rPr>
              <a:t>T</a:t>
            </a:r>
            <a:r>
              <a:rPr lang="en-US" sz="3200" b="0" i="0" u="none" strike="noStrike" cap="none" dirty="0">
                <a:solidFill>
                  <a:srgbClr val="000000"/>
                </a:solidFill>
                <a:ea typeface="Calibri"/>
                <a:cs typeface="Times New Roman" panose="02020603050405020304" pitchFamily="18" charset="0"/>
                <a:sym typeface="Calibri"/>
              </a:rPr>
              <a:t>o measure the effectiveness of the automated dispensing cabinet optimization at SLH in reducing the incidence of critically low and stocked out pockets in effort to facilitate efficient medication administration.</a:t>
            </a:r>
            <a:endParaRPr sz="3200" b="0" i="0" u="none" strike="noStrike" cap="none" dirty="0">
              <a:solidFill>
                <a:srgbClr val="000000"/>
              </a:solidFill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4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3580" y="12103947"/>
            <a:ext cx="10833397" cy="8198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Purpose</a:t>
            </a:r>
          </a:p>
          <a:p>
            <a:endParaRPr lang="en-US" dirty="0"/>
          </a:p>
        </p:txBody>
      </p:sp>
      <p:sp>
        <p:nvSpPr>
          <p:cNvPr id="8" name="Google Shape;95;p1"/>
          <p:cNvSpPr txBox="1"/>
          <p:nvPr/>
        </p:nvSpPr>
        <p:spPr>
          <a:xfrm>
            <a:off x="605871" y="16540440"/>
            <a:ext cx="10871104" cy="2814361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106675" tIns="106675" rIns="106675" bIns="106675" anchor="t" anchorCtr="0">
            <a:noAutofit/>
          </a:bodyPr>
          <a:lstStyle/>
          <a:p>
            <a:pPr marL="457200" indent="-457200">
              <a:spcBef>
                <a:spcPts val="0"/>
              </a:spcBef>
              <a:spcAft>
                <a:spcPts val="0"/>
              </a:spcAft>
              <a:buSzPts val="48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ea typeface="Calibri"/>
                <a:cs typeface="Times New Roman" panose="02020603050405020304" pitchFamily="18" charset="0"/>
                <a:sym typeface="Calibri"/>
              </a:rPr>
              <a:t>Prospective, before-and-after, cohort study</a:t>
            </a:r>
            <a:endParaRPr lang="en-US" sz="3200" dirty="0">
              <a:ea typeface="Calibri"/>
              <a:cs typeface="Times New Roman" panose="02020603050405020304" pitchFamily="18" charset="0"/>
              <a:sym typeface="Calibri"/>
            </a:endParaRPr>
          </a:p>
          <a:p>
            <a:pPr marL="546100" marR="0" lvl="0" indent="-546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 panose="020B0604020202020204" pitchFamily="34" charset="0"/>
              <a:buChar char="•"/>
            </a:pPr>
            <a:r>
              <a:rPr lang="en-US" sz="3200" b="0" i="0" u="none" strike="noStrike" cap="none" dirty="0">
                <a:solidFill>
                  <a:srgbClr val="000000"/>
                </a:solidFill>
                <a:ea typeface="Calibri"/>
                <a:cs typeface="Times New Roman" panose="02020603050405020304" pitchFamily="18" charset="0"/>
                <a:sym typeface="Calibri"/>
              </a:rPr>
              <a:t>Primary Endpoint: </a:t>
            </a:r>
            <a:r>
              <a:rPr lang="en-US" sz="3200" b="0" i="0" u="none" strike="noStrike" cap="none">
                <a:solidFill>
                  <a:srgbClr val="000000"/>
                </a:solidFill>
                <a:ea typeface="Calibri"/>
                <a:cs typeface="Times New Roman" panose="02020603050405020304" pitchFamily="18" charset="0"/>
                <a:sym typeface="Calibri"/>
              </a:rPr>
              <a:t>Reduction of the </a:t>
            </a:r>
            <a:r>
              <a:rPr lang="en-US" sz="3200" b="0" i="0" u="none" strike="noStrike" cap="none" dirty="0">
                <a:solidFill>
                  <a:srgbClr val="000000"/>
                </a:solidFill>
                <a:ea typeface="Calibri"/>
                <a:cs typeface="Times New Roman" panose="02020603050405020304" pitchFamily="18" charset="0"/>
                <a:sym typeface="Calibri"/>
              </a:rPr>
              <a:t>number of critica</a:t>
            </a:r>
            <a:r>
              <a:rPr lang="en-US" sz="3200" dirty="0">
                <a:solidFill>
                  <a:srgbClr val="000000"/>
                </a:solidFill>
                <a:ea typeface="Calibri"/>
                <a:cs typeface="Times New Roman" panose="02020603050405020304" pitchFamily="18" charset="0"/>
                <a:sym typeface="Calibri"/>
              </a:rPr>
              <a:t>l lows &amp; </a:t>
            </a:r>
            <a:r>
              <a:rPr lang="en-US" sz="3200" b="0" i="0" u="none" strike="noStrike" cap="none" dirty="0">
                <a:solidFill>
                  <a:srgbClr val="000000"/>
                </a:solidFill>
                <a:ea typeface="Calibri"/>
                <a:cs typeface="Times New Roman" panose="02020603050405020304" pitchFamily="18" charset="0"/>
                <a:sym typeface="Calibri"/>
              </a:rPr>
              <a:t>stock outs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5872" y="15709443"/>
            <a:ext cx="1087110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Study Design</a:t>
            </a:r>
          </a:p>
        </p:txBody>
      </p:sp>
      <p:sp>
        <p:nvSpPr>
          <p:cNvPr id="11" name="Google Shape;93;p1"/>
          <p:cNvSpPr txBox="1"/>
          <p:nvPr/>
        </p:nvSpPr>
        <p:spPr>
          <a:xfrm>
            <a:off x="32414221" y="5370094"/>
            <a:ext cx="10761509" cy="5674352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106675" tIns="106675" rIns="106675" bIns="1066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buSzPts val="4800"/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The first delivery the day after the implementation of the PAR adjustments was significantly larger than usual because the medications for each adjustment had to be added. </a:t>
            </a:r>
            <a:endParaRPr lang="en-US" sz="3100" i="0" u="none" strike="noStrike" dirty="0">
              <a:ln w="0"/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457200" lvl="0" indent="-457200">
              <a:buSzPts val="4800"/>
              <a:buFont typeface="Arial" panose="020B0604020202020204" pitchFamily="34" charset="0"/>
              <a:buChar char="•"/>
            </a:pPr>
            <a:r>
              <a:rPr lang="en-US" sz="3100" dirty="0">
                <a:ln w="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Calibri"/>
                <a:sym typeface="Calibri"/>
              </a:rPr>
              <a:t>After the first day, the new PAR levels </a:t>
            </a:r>
            <a:r>
              <a:rPr lang="en-US" sz="3100" i="0" u="none" strike="noStrike" dirty="0">
                <a:ln w="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Calibri"/>
                <a:sym typeface="Calibri"/>
              </a:rPr>
              <a:t>significantly decreased the amount of medications restocked </a:t>
            </a:r>
            <a:r>
              <a:rPr lang="en-US" sz="3100" dirty="0">
                <a:ln w="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Calibri"/>
                <a:sym typeface="Calibri"/>
              </a:rPr>
              <a:t>during the first delivery of the day because the number of critical lows was reduced. </a:t>
            </a:r>
            <a:endParaRPr lang="en-US" sz="3100" i="0" u="none" strike="noStrike" dirty="0">
              <a:ln w="0"/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+mn-lt"/>
              <a:ea typeface="Calibri"/>
              <a:cs typeface="Calibri"/>
              <a:sym typeface="Calibri"/>
            </a:endParaRPr>
          </a:p>
          <a:p>
            <a:pPr marL="457200" lvl="0" indent="-457200">
              <a:buSzPts val="4800"/>
              <a:buFont typeface="Arial" panose="020B0604020202020204" pitchFamily="34" charset="0"/>
              <a:buChar char="•"/>
            </a:pPr>
            <a:r>
              <a:rPr lang="en-US" sz="3100" i="0" u="none" strike="noStrike" dirty="0">
                <a:ln w="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Calibri"/>
                <a:sym typeface="Calibri"/>
              </a:rPr>
              <a:t> The number of stock outs was decreased to a lesser extent compared to the number of critical lows.</a:t>
            </a:r>
          </a:p>
          <a:p>
            <a:pPr marL="457200" lvl="0" indent="-457200">
              <a:buSzPts val="4800"/>
              <a:buFont typeface="Arial" panose="020B0604020202020204" pitchFamily="34" charset="0"/>
              <a:buChar char="•"/>
            </a:pPr>
            <a:r>
              <a:rPr lang="en-US" sz="3100" i="0" u="none" strike="noStrike" dirty="0">
                <a:ln w="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Calibri"/>
                <a:sym typeface="Calibri"/>
              </a:rPr>
              <a:t> These reductions positively impacted pharmacy technician workflow by decreasing trips made to the floors for emergency restocking.</a:t>
            </a:r>
            <a:endParaRPr sz="3100" i="0" u="none" strike="noStrike" dirty="0">
              <a:ln w="0"/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+mn-lt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414221" y="4625356"/>
            <a:ext cx="10774957" cy="8198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Discussion</a:t>
            </a:r>
          </a:p>
          <a:p>
            <a:endParaRPr lang="en-US" dirty="0"/>
          </a:p>
        </p:txBody>
      </p:sp>
      <p:sp>
        <p:nvSpPr>
          <p:cNvPr id="13" name="Google Shape;91;p1"/>
          <p:cNvSpPr txBox="1"/>
          <p:nvPr/>
        </p:nvSpPr>
        <p:spPr>
          <a:xfrm>
            <a:off x="32366880" y="15550482"/>
            <a:ext cx="10784703" cy="2624152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106675" tIns="106675" rIns="106675" bIns="106675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3200" b="0" i="0" u="none" strike="noStrike" cap="none" dirty="0">
                <a:solidFill>
                  <a:srgbClr val="000000"/>
                </a:solidFill>
                <a:ea typeface="Calibri"/>
                <a:cs typeface="Times New Roman" panose="02020603050405020304" pitchFamily="18" charset="0"/>
                <a:sym typeface="Calibri"/>
              </a:rPr>
              <a:t>Critical low and stocked out medication pockets were reduced by 41% and 18% respectively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ea typeface="Calibri"/>
                <a:cs typeface="Times New Roman" panose="02020603050405020304" pitchFamily="18" charset="0"/>
                <a:sym typeface="Calibri"/>
              </a:rPr>
              <a:t>There was a marked reduction in number of unscheduled restocks performed by pharmacy staff due to critical low levels</a:t>
            </a:r>
            <a:r>
              <a:rPr lang="en-US" sz="3200" b="0" i="0" u="none" strike="noStrike" cap="none" dirty="0">
                <a:solidFill>
                  <a:srgbClr val="000000"/>
                </a:solidFill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endParaRPr sz="3200" b="0" i="0" u="none" strike="noStrike" cap="none" dirty="0">
              <a:solidFill>
                <a:srgbClr val="000000"/>
              </a:solidFill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95;p1"/>
          <p:cNvSpPr txBox="1"/>
          <p:nvPr/>
        </p:nvSpPr>
        <p:spPr>
          <a:xfrm>
            <a:off x="32366880" y="19221619"/>
            <a:ext cx="10760727" cy="2165181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106675" tIns="106675" rIns="106675" bIns="106675" anchor="t" anchorCtr="0">
            <a:noAutofit/>
          </a:bodyPr>
          <a:lstStyle/>
          <a:p>
            <a:pPr marL="546100"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</a:pPr>
            <a:r>
              <a:rPr lang="en-US" sz="3200" dirty="0">
                <a:solidFill>
                  <a:srgbClr val="000000"/>
                </a:solidFill>
                <a:ea typeface="Arial"/>
                <a:cs typeface="Times New Roman" panose="02020603050405020304" pitchFamily="18" charset="0"/>
                <a:sym typeface="Arial"/>
              </a:rPr>
              <a:t>1. McCarthy BC Jr, </a:t>
            </a:r>
            <a:r>
              <a:rPr lang="en-US" sz="3200" dirty="0" err="1">
                <a:solidFill>
                  <a:srgbClr val="000000"/>
                </a:solidFill>
                <a:ea typeface="Arial"/>
                <a:cs typeface="Times New Roman" panose="02020603050405020304" pitchFamily="18" charset="0"/>
                <a:sym typeface="Arial"/>
              </a:rPr>
              <a:t>Ferker</a:t>
            </a:r>
            <a:r>
              <a:rPr lang="en-US" sz="3200" dirty="0">
                <a:solidFill>
                  <a:srgbClr val="000000"/>
                </a:solidFill>
                <a:ea typeface="Arial"/>
                <a:cs typeface="Times New Roman" panose="02020603050405020304" pitchFamily="18" charset="0"/>
                <a:sym typeface="Arial"/>
              </a:rPr>
              <a:t> M. Implementation and optimization of automated dispensing cabinet technology. </a:t>
            </a:r>
            <a:r>
              <a:rPr lang="en-US" sz="3200" i="1" dirty="0">
                <a:solidFill>
                  <a:srgbClr val="000000"/>
                </a:solidFill>
                <a:ea typeface="Arial"/>
                <a:cs typeface="Times New Roman" panose="02020603050405020304" pitchFamily="18" charset="0"/>
                <a:sym typeface="Arial"/>
              </a:rPr>
              <a:t>Am J Health </a:t>
            </a:r>
            <a:r>
              <a:rPr lang="en-US" sz="3200" i="1" dirty="0" err="1">
                <a:solidFill>
                  <a:srgbClr val="000000"/>
                </a:solidFill>
                <a:ea typeface="Arial"/>
                <a:cs typeface="Times New Roman" panose="02020603050405020304" pitchFamily="18" charset="0"/>
                <a:sym typeface="Arial"/>
              </a:rPr>
              <a:t>Syst</a:t>
            </a:r>
            <a:r>
              <a:rPr lang="en-US" sz="3200" i="1" dirty="0">
                <a:solidFill>
                  <a:srgbClr val="000000"/>
                </a:solidFill>
                <a:ea typeface="Arial"/>
                <a:cs typeface="Times New Roman" panose="02020603050405020304" pitchFamily="18" charset="0"/>
                <a:sym typeface="Arial"/>
              </a:rPr>
              <a:t> Pharm. </a:t>
            </a:r>
            <a:r>
              <a:rPr lang="en-US" sz="3200" dirty="0">
                <a:solidFill>
                  <a:srgbClr val="000000"/>
                </a:solidFill>
                <a:ea typeface="Arial"/>
                <a:cs typeface="Times New Roman" panose="02020603050405020304" pitchFamily="18" charset="0"/>
                <a:sym typeface="Arial"/>
              </a:rPr>
              <a:t>2016;73(19):1531-1536.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366880" y="18416036"/>
            <a:ext cx="1076150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References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863529" y="11166437"/>
            <a:ext cx="2012033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Results</a:t>
            </a:r>
          </a:p>
          <a:p>
            <a:endParaRPr lang="en-US" dirty="0"/>
          </a:p>
        </p:txBody>
      </p:sp>
      <p:sp>
        <p:nvSpPr>
          <p:cNvPr id="18" name="Google Shape;91;p1"/>
          <p:cNvSpPr txBox="1"/>
          <p:nvPr/>
        </p:nvSpPr>
        <p:spPr>
          <a:xfrm>
            <a:off x="32366099" y="12116560"/>
            <a:ext cx="10761508" cy="2399500"/>
          </a:xfrm>
          <a:prstGeom prst="rect">
            <a:avLst/>
          </a:prstGeom>
          <a:solidFill>
            <a:srgbClr val="C9DAF8"/>
          </a:solidFill>
          <a:ln>
            <a:noFill/>
          </a:ln>
          <a:effectLst/>
        </p:spPr>
        <p:txBody>
          <a:bodyPr spcFirstLastPara="1" wrap="square" lIns="106675" tIns="106675" rIns="106675" bIns="106675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3200" b="0" i="0" u="none" strike="noStrike" cap="none" dirty="0">
                <a:solidFill>
                  <a:srgbClr val="000000"/>
                </a:solidFill>
                <a:ea typeface="Arial"/>
                <a:cs typeface="Times New Roman" panose="02020603050405020304" pitchFamily="18" charset="0"/>
                <a:sym typeface="Arial"/>
              </a:rPr>
              <a:t>Physical pocket capacity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ea typeface="Arial"/>
                <a:cs typeface="Times New Roman" panose="02020603050405020304" pitchFamily="18" charset="0"/>
                <a:sym typeface="Arial"/>
              </a:rPr>
              <a:t>Low use, high cost items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ea typeface="Arial"/>
                <a:cs typeface="Times New Roman" panose="02020603050405020304" pitchFamily="18" charset="0"/>
                <a:sym typeface="Arial"/>
              </a:rPr>
              <a:t>Drug shortages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3200" b="0" i="0" u="none" strike="noStrike" cap="none" dirty="0">
                <a:solidFill>
                  <a:srgbClr val="000000"/>
                </a:solidFill>
                <a:ea typeface="Arial"/>
                <a:cs typeface="Times New Roman" panose="02020603050405020304" pitchFamily="18" charset="0"/>
                <a:sym typeface="Arial"/>
              </a:rPr>
              <a:t>Short stability items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366099" y="11342518"/>
            <a:ext cx="1076150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Limitations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2370590" y="14719485"/>
            <a:ext cx="1077728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Conclusion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846432" y="4585255"/>
            <a:ext cx="2016893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Methods</a:t>
            </a:r>
          </a:p>
          <a:p>
            <a:endParaRPr lang="en-US" dirty="0"/>
          </a:p>
        </p:txBody>
      </p:sp>
      <p:sp>
        <p:nvSpPr>
          <p:cNvPr id="25" name="Google Shape;95;p1">
            <a:extLst>
              <a:ext uri="{FF2B5EF4-FFF2-40B4-BE49-F238E27FC236}">
                <a16:creationId xmlns:a16="http://schemas.microsoft.com/office/drawing/2014/main" id="{C9636661-3543-D94A-B300-FA9E9A00B92D}"/>
              </a:ext>
            </a:extLst>
          </p:cNvPr>
          <p:cNvSpPr txBox="1"/>
          <p:nvPr/>
        </p:nvSpPr>
        <p:spPr>
          <a:xfrm>
            <a:off x="11859996" y="12362763"/>
            <a:ext cx="20123865" cy="9024037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106675" tIns="106675" rIns="106675" bIns="10667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ts val="4800"/>
            </a:pPr>
            <a:endParaRPr lang="en-US" sz="3200" b="0" i="0" u="none" strike="noStrike" cap="none" dirty="0">
              <a:solidFill>
                <a:srgbClr val="000000"/>
              </a:solidFill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6F06D525-876D-4F43-9B6F-B644E1EA49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9172072"/>
              </p:ext>
            </p:extLst>
          </p:nvPr>
        </p:nvGraphicFramePr>
        <p:xfrm>
          <a:off x="12419766" y="12422491"/>
          <a:ext cx="9103133" cy="8472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DD04A5A2-0CC5-4A0B-9EB0-2749FAA2C5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9877515"/>
              </p:ext>
            </p:extLst>
          </p:nvPr>
        </p:nvGraphicFramePr>
        <p:xfrm>
          <a:off x="21945600" y="12798084"/>
          <a:ext cx="9601200" cy="8128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8" name="Google Shape;93;p1">
            <a:extLst>
              <a:ext uri="{FF2B5EF4-FFF2-40B4-BE49-F238E27FC236}">
                <a16:creationId xmlns:a16="http://schemas.microsoft.com/office/drawing/2014/main" id="{94A02E28-E8AF-F444-8BF1-964654B6C5C4}"/>
              </a:ext>
            </a:extLst>
          </p:cNvPr>
          <p:cNvSpPr txBox="1"/>
          <p:nvPr/>
        </p:nvSpPr>
        <p:spPr>
          <a:xfrm>
            <a:off x="11846431" y="5783582"/>
            <a:ext cx="20168936" cy="5260864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106675" tIns="106675" rIns="106675" bIns="1066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SzPts val="4800"/>
            </a:pPr>
            <a:endParaRPr sz="3200" i="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graphicFrame>
        <p:nvGraphicFramePr>
          <p:cNvPr id="29" name="Diagram 28">
            <a:extLst>
              <a:ext uri="{FF2B5EF4-FFF2-40B4-BE49-F238E27FC236}">
                <a16:creationId xmlns:a16="http://schemas.microsoft.com/office/drawing/2014/main" id="{0593B588-42B5-EC4B-9319-6630E578D8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7286681"/>
              </p:ext>
            </p:extLst>
          </p:nvPr>
        </p:nvGraphicFramePr>
        <p:xfrm>
          <a:off x="11853496" y="5757432"/>
          <a:ext cx="19921904" cy="5020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3" name="4m58s KCHP-2020">
            <a:hlinkClick r:id="" action="ppaction://media"/>
            <a:extLst>
              <a:ext uri="{FF2B5EF4-FFF2-40B4-BE49-F238E27FC236}">
                <a16:creationId xmlns:a16="http://schemas.microsoft.com/office/drawing/2014/main" id="{44A97081-CF93-4A7C-955D-587D294E93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405527" y="204654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31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89"/>
    </mc:Choice>
    <mc:Fallback xmlns="">
      <p:transition spd="slow" advTm="45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5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4226</TotalTime>
  <Words>467</Words>
  <Application>Microsoft Office PowerPoint</Application>
  <PresentationFormat>Custom</PresentationFormat>
  <Paragraphs>47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Default Design</vt:lpstr>
      <vt:lpstr>PowerPoint Presentation</vt:lpstr>
    </vt:vector>
  </TitlesOfParts>
  <Company>Graphicsland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poster example</dc:title>
  <dc:subject>Free Poster Presentation Example</dc:subject>
  <dc:creator>Graphicsland/MakeSigns.com</dc:creator>
  <cp:keywords>scientific, research, template, custom, poster, presentation, symposium, printing, PowerPoint, create, design, example, sample, download</cp:keywords>
  <dc:description>Download our scientific poster templates at no cost to you and get one step closer to making a great research poster.</dc:description>
  <cp:lastModifiedBy>Harsh, Andrew Ryan Henry</cp:lastModifiedBy>
  <cp:revision>339</cp:revision>
  <cp:lastPrinted>2017-11-28T21:16:11Z</cp:lastPrinted>
  <dcterms:created xsi:type="dcterms:W3CDTF">2000-02-09T15:01:13Z</dcterms:created>
  <dcterms:modified xsi:type="dcterms:W3CDTF">2020-04-24T22:28:07Z</dcterms:modified>
  <cp:category>research posters template</cp:category>
</cp:coreProperties>
</file>